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98" r:id="rId2"/>
    <p:sldId id="328" r:id="rId3"/>
    <p:sldId id="299" r:id="rId4"/>
    <p:sldId id="300" r:id="rId5"/>
    <p:sldId id="327" r:id="rId6"/>
    <p:sldId id="316" r:id="rId7"/>
    <p:sldId id="323" r:id="rId8"/>
    <p:sldId id="317" r:id="rId9"/>
    <p:sldId id="302" r:id="rId10"/>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AFAFAF"/>
    <a:srgbClr val="000000"/>
    <a:srgbClr val="6E6E6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8" autoAdjust="0"/>
    <p:restoredTop sz="94660"/>
  </p:normalViewPr>
  <p:slideViewPr>
    <p:cSldViewPr snapToObjects="1">
      <p:cViewPr varScale="1">
        <p:scale>
          <a:sx n="69" d="100"/>
          <a:sy n="69" d="100"/>
        </p:scale>
        <p:origin x="16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8" d="100"/>
          <a:sy n="108" d="100"/>
        </p:scale>
        <p:origin x="-3432"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A86EEA9-00FF-4DEE-8D96-D7947BF5AD0A}" type="datetime1">
              <a:rPr lang="en-US"/>
              <a:pPr/>
              <a:t>9/3/2018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E78B08B-7E50-4375-8A35-AED92A32C9C5}" type="slidenum">
              <a:rPr lang="en-US"/>
              <a:pPr/>
              <a:t>‹#›</a:t>
            </a:fld>
            <a:endParaRPr lang="en-US"/>
          </a:p>
        </p:txBody>
      </p:sp>
    </p:spTree>
    <p:extLst>
      <p:ext uri="{BB962C8B-B14F-4D97-AF65-F5344CB8AC3E}">
        <p14:creationId xmlns:p14="http://schemas.microsoft.com/office/powerpoint/2010/main" val="2969620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16EF59B-8703-4C31-B5EF-62695504063A}" type="datetime1">
              <a:rPr lang="en-US"/>
              <a:pPr/>
              <a:t>9/3/2018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EC7BFB6-26ED-4ED8-8717-B06956D321A3}" type="slidenum">
              <a:rPr lang="en-US"/>
              <a:pPr/>
              <a:t>‹#›</a:t>
            </a:fld>
            <a:endParaRPr lang="en-US"/>
          </a:p>
        </p:txBody>
      </p:sp>
    </p:spTree>
    <p:extLst>
      <p:ext uri="{BB962C8B-B14F-4D97-AF65-F5344CB8AC3E}">
        <p14:creationId xmlns:p14="http://schemas.microsoft.com/office/powerpoint/2010/main" val="79054296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ＭＳ Ｐゴシック" pitchFamily="3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8" descr="Mid quad.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370013"/>
            <a:ext cx="9144000" cy="5510212"/>
          </a:xfrm>
          <a:prstGeom prst="rect">
            <a:avLst/>
          </a:prstGeom>
          <a:noFill/>
          <a:ln w="9525">
            <a:noFill/>
            <a:miter lim="800000"/>
            <a:headEnd/>
            <a:tailEnd/>
          </a:ln>
        </p:spPr>
      </p:pic>
      <p:sp>
        <p:nvSpPr>
          <p:cNvPr id="2" name="Title 1"/>
          <p:cNvSpPr>
            <a:spLocks noGrp="1"/>
          </p:cNvSpPr>
          <p:nvPr>
            <p:ph type="title"/>
          </p:nvPr>
        </p:nvSpPr>
        <p:spPr>
          <a:xfrm>
            <a:off x="190800" y="274638"/>
            <a:ext cx="5245296" cy="487362"/>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BE94B650-ADE2-4AB0-AD18-C67F807CF4CA}" type="datetime1">
              <a:rPr lang="en-GB"/>
              <a:pPr/>
              <a:t>03/09/2018</a:t>
            </a:fld>
            <a:endParaRPr lang="en-US"/>
          </a:p>
        </p:txBody>
      </p:sp>
      <p:sp>
        <p:nvSpPr>
          <p:cNvPr id="5" name="Slide Number Placeholder 5"/>
          <p:cNvSpPr>
            <a:spLocks noGrp="1"/>
          </p:cNvSpPr>
          <p:nvPr>
            <p:ph type="sldNum" sz="quarter" idx="11"/>
          </p:nvPr>
        </p:nvSpPr>
        <p:spPr/>
        <p:txBody>
          <a:bodyPr/>
          <a:lstStyle>
            <a:lvl1pPr>
              <a:defRPr/>
            </a:lvl1pPr>
          </a:lstStyle>
          <a:p>
            <a:r>
              <a:rPr lang="en-US"/>
              <a:t>Slide </a:t>
            </a:r>
            <a:fld id="{B0962C68-9F25-4D87-8495-77ECB5A1B11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SmartArt Placeholder 8"/>
          <p:cNvSpPr>
            <a:spLocks noGrp="1"/>
          </p:cNvSpPr>
          <p:nvPr>
            <p:ph type="dgm" sz="quarter" idx="13"/>
          </p:nvPr>
        </p:nvSpPr>
        <p:spPr>
          <a:xfrm>
            <a:off x="1792288" y="1523999"/>
            <a:ext cx="5486400" cy="3200401"/>
          </a:xfrm>
        </p:spPr>
        <p:txBody>
          <a:bodyPr rtlCol="0">
            <a:normAutofit/>
          </a:bodyPr>
          <a:lstStyle>
            <a:lvl1pPr>
              <a:buFontTx/>
              <a:buNone/>
              <a:defRPr/>
            </a:lvl1pPr>
          </a:lstStyle>
          <a:p>
            <a:pPr lvl="0"/>
            <a:endParaRPr lang="en-US" noProof="0" smtClean="0"/>
          </a:p>
        </p:txBody>
      </p:sp>
      <p:sp>
        <p:nvSpPr>
          <p:cNvPr id="5" name="Date Placeholder 3"/>
          <p:cNvSpPr>
            <a:spLocks noGrp="1"/>
          </p:cNvSpPr>
          <p:nvPr>
            <p:ph type="dt" sz="half" idx="14"/>
          </p:nvPr>
        </p:nvSpPr>
        <p:spPr/>
        <p:txBody>
          <a:bodyPr/>
          <a:lstStyle>
            <a:lvl1pPr>
              <a:defRPr/>
            </a:lvl1pPr>
          </a:lstStyle>
          <a:p>
            <a:fld id="{5FE0C75B-39F5-4C09-8F3D-E4E513800D4D}" type="datetime1">
              <a:rPr lang="en-GB"/>
              <a:pPr/>
              <a:t>03/09/2018</a:t>
            </a:fld>
            <a:endParaRPr lang="en-US"/>
          </a:p>
        </p:txBody>
      </p:sp>
      <p:sp>
        <p:nvSpPr>
          <p:cNvPr id="6" name="Slide Number Placeholder 5"/>
          <p:cNvSpPr>
            <a:spLocks noGrp="1"/>
          </p:cNvSpPr>
          <p:nvPr>
            <p:ph type="sldNum" sz="quarter" idx="15"/>
          </p:nvPr>
        </p:nvSpPr>
        <p:spPr/>
        <p:txBody>
          <a:bodyPr/>
          <a:lstStyle>
            <a:lvl1pPr>
              <a:defRPr/>
            </a:lvl1pPr>
          </a:lstStyle>
          <a:p>
            <a:r>
              <a:rPr lang="en-US"/>
              <a:t>Slide </a:t>
            </a:r>
            <a:fld id="{B4AF1F4C-8578-4B65-8A3B-0D3AAECDC29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434183EB-0AB1-48F6-ADD2-B92CD65EB862}" type="datetime1">
              <a:rPr lang="en-GB"/>
              <a:pPr/>
              <a:t>03/09/2018</a:t>
            </a:fld>
            <a:endParaRPr lang="en-US"/>
          </a:p>
        </p:txBody>
      </p:sp>
      <p:sp>
        <p:nvSpPr>
          <p:cNvPr id="5" name="Slide Number Placeholder 5"/>
          <p:cNvSpPr>
            <a:spLocks noGrp="1"/>
          </p:cNvSpPr>
          <p:nvPr>
            <p:ph type="sldNum" sz="quarter" idx="11"/>
          </p:nvPr>
        </p:nvSpPr>
        <p:spPr/>
        <p:txBody>
          <a:bodyPr/>
          <a:lstStyle>
            <a:lvl1pPr>
              <a:defRPr/>
            </a:lvl1pPr>
          </a:lstStyle>
          <a:p>
            <a:r>
              <a:rPr lang="en-US"/>
              <a:t>Slide </a:t>
            </a:r>
            <a:fld id="{3B10C753-E229-40BF-B27B-6E0AD89D4DF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4400550" y="-2130425"/>
            <a:ext cx="5667375" cy="5667375"/>
          </a:xfrm>
          <a:prstGeom prst="rect">
            <a:avLst/>
          </a:prstGeom>
          <a:noFill/>
          <a:ln w="9525">
            <a:noFill/>
            <a:miter lim="800000"/>
            <a:headEnd/>
            <a:tailEnd/>
          </a:ln>
        </p:spPr>
      </p:pic>
      <p:sp>
        <p:nvSpPr>
          <p:cNvPr id="5" name="Title 1"/>
          <p:cNvSpPr txBox="1">
            <a:spLocks/>
          </p:cNvSpPr>
          <p:nvPr userDrawn="1"/>
        </p:nvSpPr>
        <p:spPr bwMode="auto">
          <a:xfrm>
            <a:off x="190500" y="274638"/>
            <a:ext cx="5245100" cy="487362"/>
          </a:xfrm>
          <a:prstGeom prst="rect">
            <a:avLst/>
          </a:prstGeom>
          <a:noFill/>
          <a:ln>
            <a:noFill/>
          </a:ln>
          <a:extLst/>
        </p:spPr>
        <p:txBody>
          <a:bodyPr/>
          <a:lstStyle/>
          <a:p>
            <a:pPr eaLnBrk="0" hangingPunct="0"/>
            <a:r>
              <a:rPr lang="en-GB" sz="2400" b="1">
                <a:solidFill>
                  <a:srgbClr val="6E6E6E"/>
                </a:solidFill>
                <a:cs typeface="Arial" charset="0"/>
              </a:rPr>
              <a:t>Click to edit Master title style</a:t>
            </a:r>
            <a:endParaRPr lang="en-US" sz="2400" b="1">
              <a:solidFill>
                <a:srgbClr val="6E6E6E"/>
              </a:solidFill>
              <a:cs typeface="Arial" charset="0"/>
            </a:endParaRPr>
          </a:p>
        </p:txBody>
      </p:sp>
      <p:sp>
        <p:nvSpPr>
          <p:cNvPr id="2" name="Vertical Title 1"/>
          <p:cNvSpPr>
            <a:spLocks noGrp="1"/>
          </p:cNvSpPr>
          <p:nvPr>
            <p:ph type="title" orient="vert"/>
          </p:nvPr>
        </p:nvSpPr>
        <p:spPr>
          <a:xfrm>
            <a:off x="6629400" y="1524000"/>
            <a:ext cx="2286000" cy="46021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90500" y="1524000"/>
            <a:ext cx="6286500" cy="46021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p:txBody>
          <a:bodyPr/>
          <a:lstStyle>
            <a:lvl1pPr>
              <a:defRPr/>
            </a:lvl1pPr>
          </a:lstStyle>
          <a:p>
            <a:fld id="{D33F9120-47BE-477F-B66E-06F199FEC460}" type="datetime1">
              <a:rPr lang="en-GB"/>
              <a:pPr/>
              <a:t>03/09/2018</a:t>
            </a:fld>
            <a:endParaRPr lang="en-US"/>
          </a:p>
        </p:txBody>
      </p:sp>
      <p:sp>
        <p:nvSpPr>
          <p:cNvPr id="7" name="Slide Number Placeholder 5"/>
          <p:cNvSpPr>
            <a:spLocks noGrp="1"/>
          </p:cNvSpPr>
          <p:nvPr>
            <p:ph type="sldNum" sz="quarter" idx="11"/>
          </p:nvPr>
        </p:nvSpPr>
        <p:spPr/>
        <p:txBody>
          <a:bodyPr/>
          <a:lstStyle>
            <a:lvl1pPr>
              <a:defRPr/>
            </a:lvl1pPr>
          </a:lstStyle>
          <a:p>
            <a:r>
              <a:rPr lang="en-US"/>
              <a:t>Slide </a:t>
            </a:r>
            <a:fld id="{1745146D-A797-406F-B864-38499DFF0A5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7" descr="mdx_grove_building_RB_.jpg"/>
          <p:cNvPicPr>
            <a:picLocks noChangeAspect="1"/>
          </p:cNvPicPr>
          <p:nvPr userDrawn="1"/>
        </p:nvPicPr>
        <p:blipFill>
          <a:blip r:embed="rId2"/>
          <a:srcRect/>
          <a:stretch>
            <a:fillRect/>
          </a:stretch>
        </p:blipFill>
        <p:spPr bwMode="auto">
          <a:xfrm>
            <a:off x="0" y="1370013"/>
            <a:ext cx="9144000" cy="5489575"/>
          </a:xfrm>
          <a:prstGeom prst="rect">
            <a:avLst/>
          </a:prstGeom>
          <a:noFill/>
          <a:ln w="9525">
            <a:noFill/>
            <a:miter lim="800000"/>
            <a:headEnd/>
            <a:tailEnd/>
          </a:ln>
        </p:spPr>
      </p:pic>
      <p:sp>
        <p:nvSpPr>
          <p:cNvPr id="4" name="Title 1"/>
          <p:cNvSpPr>
            <a:spLocks noGrp="1"/>
          </p:cNvSpPr>
          <p:nvPr>
            <p:ph type="title"/>
          </p:nvPr>
        </p:nvSpPr>
        <p:spPr>
          <a:xfrm>
            <a:off x="190500" y="274638"/>
            <a:ext cx="5448300" cy="944562"/>
          </a:xfrm>
        </p:spPr>
        <p:txBody>
          <a:body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mdx_grove_building_RB_.jpg"/>
          <p:cNvPicPr>
            <a:picLocks noChangeAspect="1"/>
          </p:cNvPicPr>
          <p:nvPr userDrawn="1"/>
        </p:nvPicPr>
        <p:blipFill>
          <a:blip r:embed="rId2"/>
          <a:srcRect/>
          <a:stretch>
            <a:fillRect/>
          </a:stretch>
        </p:blipFill>
        <p:spPr bwMode="auto">
          <a:xfrm>
            <a:off x="0" y="1370013"/>
            <a:ext cx="9144000" cy="5489575"/>
          </a:xfrm>
          <a:prstGeom prst="rect">
            <a:avLst/>
          </a:prstGeom>
          <a:noFill/>
          <a:ln w="9525">
            <a:noFill/>
            <a:miter lim="800000"/>
            <a:headEnd/>
            <a:tailEnd/>
          </a:ln>
        </p:spPr>
      </p:pic>
      <p:sp>
        <p:nvSpPr>
          <p:cNvPr id="4" name="Title 1"/>
          <p:cNvSpPr>
            <a:spLocks noGrp="1"/>
          </p:cNvSpPr>
          <p:nvPr>
            <p:ph type="title"/>
          </p:nvPr>
        </p:nvSpPr>
        <p:spPr>
          <a:xfrm>
            <a:off x="190500" y="274638"/>
            <a:ext cx="5448300" cy="944562"/>
          </a:xfrm>
        </p:spPr>
        <p:txBody>
          <a:body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p:cNvSpPr>
            <a:spLocks noGrp="1"/>
          </p:cNvSpPr>
          <p:nvPr>
            <p:ph type="ctrTitle"/>
          </p:nvPr>
        </p:nvSpPr>
        <p:spPr>
          <a:xfrm>
            <a:off x="381000" y="2816225"/>
            <a:ext cx="7772400" cy="536575"/>
          </a:xfrm>
        </p:spPr>
        <p:txBody>
          <a:bodyPr>
            <a:normAutofit/>
          </a:bodyPr>
          <a:lstStyle>
            <a:lvl1pPr algn="l">
              <a:defRPr sz="3200" b="1" i="0">
                <a:solidFill>
                  <a:schemeClr val="bg1"/>
                </a:solidFill>
                <a:latin typeface="Arial"/>
                <a:cs typeface="Arial"/>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381000" y="3467100"/>
            <a:ext cx="7772400" cy="723900"/>
          </a:xfrm>
        </p:spPr>
        <p:txBody>
          <a:bodyPr>
            <a:normAutofit/>
          </a:bodyPr>
          <a:lstStyle>
            <a:lvl1pPr marL="0" indent="0" algn="l">
              <a:buNone/>
              <a:defRPr sz="3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190500" y="1600200"/>
            <a:ext cx="8724900"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AF48522B-A07D-4315-B44E-CA2A860D8CF2}" type="datetime1">
              <a:rPr lang="en-GB"/>
              <a:pPr/>
              <a:t>03/09/2018</a:t>
            </a:fld>
            <a:endParaRPr lang="en-US"/>
          </a:p>
        </p:txBody>
      </p:sp>
      <p:sp>
        <p:nvSpPr>
          <p:cNvPr id="5" name="Slide Number Placeholder 5"/>
          <p:cNvSpPr>
            <a:spLocks noGrp="1"/>
          </p:cNvSpPr>
          <p:nvPr>
            <p:ph type="sldNum" sz="quarter" idx="11"/>
          </p:nvPr>
        </p:nvSpPr>
        <p:spPr/>
        <p:txBody>
          <a:bodyPr/>
          <a:lstStyle>
            <a:lvl1pPr>
              <a:defRPr/>
            </a:lvl1pPr>
          </a:lstStyle>
          <a:p>
            <a:r>
              <a:rPr lang="en-US"/>
              <a:t>Slide </a:t>
            </a:r>
            <a:fld id="{4D4F7307-F7B8-4D8E-B344-C5076EE89DD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190500" y="274638"/>
            <a:ext cx="5245100" cy="487362"/>
          </a:xfrm>
          <a:prstGeom prst="rect">
            <a:avLst/>
          </a:prstGeom>
          <a:noFill/>
          <a:ln>
            <a:noFill/>
          </a:ln>
          <a:extLst/>
        </p:spPr>
        <p:txBody>
          <a:bodyPr/>
          <a:lstStyle/>
          <a:p>
            <a:pPr eaLnBrk="0" hangingPunct="0"/>
            <a:r>
              <a:rPr lang="en-GB" sz="2400" b="1">
                <a:solidFill>
                  <a:srgbClr val="6E6E6E"/>
                </a:solidFill>
                <a:cs typeface="Arial" charset="0"/>
              </a:rPr>
              <a:t>Click to edit Master title style</a:t>
            </a:r>
            <a:endParaRPr lang="en-US" sz="2400" b="1">
              <a:solidFill>
                <a:srgbClr val="6E6E6E"/>
              </a:solidFill>
              <a:cs typeface="Arial" charset="0"/>
            </a:endParaRPr>
          </a:p>
        </p:txBody>
      </p:sp>
      <p:pic>
        <p:nvPicPr>
          <p:cNvPr id="5"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38800" y="9525"/>
            <a:ext cx="3505200" cy="13589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6" name="Date Placeholder 3"/>
          <p:cNvSpPr>
            <a:spLocks noGrp="1"/>
          </p:cNvSpPr>
          <p:nvPr>
            <p:ph type="dt" sz="half" idx="10"/>
          </p:nvPr>
        </p:nvSpPr>
        <p:spPr/>
        <p:txBody>
          <a:bodyPr/>
          <a:lstStyle>
            <a:lvl1pPr>
              <a:defRPr/>
            </a:lvl1pPr>
          </a:lstStyle>
          <a:p>
            <a:fld id="{5FAF8ECE-E4B1-4FB2-9B19-F75401697623}" type="datetime1">
              <a:rPr lang="en-GB"/>
              <a:pPr/>
              <a:t>03/09/2018</a:t>
            </a:fld>
            <a:endParaRPr lang="en-US"/>
          </a:p>
        </p:txBody>
      </p:sp>
      <p:sp>
        <p:nvSpPr>
          <p:cNvPr id="7" name="Slide Number Placeholder 5"/>
          <p:cNvSpPr>
            <a:spLocks noGrp="1"/>
          </p:cNvSpPr>
          <p:nvPr>
            <p:ph type="sldNum" sz="quarter" idx="11"/>
          </p:nvPr>
        </p:nvSpPr>
        <p:spPr/>
        <p:txBody>
          <a:bodyPr/>
          <a:lstStyle>
            <a:lvl1pPr>
              <a:defRPr/>
            </a:lvl1pPr>
          </a:lstStyle>
          <a:p>
            <a:r>
              <a:rPr lang="en-US"/>
              <a:t>Slide </a:t>
            </a:r>
            <a:fld id="{F2FECA12-281D-431D-9303-C1ED4D66226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190500" y="1600200"/>
            <a:ext cx="4457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5" name="Date Placeholder 3"/>
          <p:cNvSpPr>
            <a:spLocks noGrp="1"/>
          </p:cNvSpPr>
          <p:nvPr>
            <p:ph type="dt" sz="half" idx="10"/>
          </p:nvPr>
        </p:nvSpPr>
        <p:spPr/>
        <p:txBody>
          <a:bodyPr/>
          <a:lstStyle>
            <a:lvl1pPr>
              <a:defRPr/>
            </a:lvl1pPr>
          </a:lstStyle>
          <a:p>
            <a:fld id="{708241CE-4F70-4D76-9A20-1A08E2AD5397}" type="datetime1">
              <a:rPr lang="en-GB"/>
              <a:pPr/>
              <a:t>03/09/2018</a:t>
            </a:fld>
            <a:endParaRPr lang="en-US"/>
          </a:p>
        </p:txBody>
      </p:sp>
      <p:sp>
        <p:nvSpPr>
          <p:cNvPr id="6" name="Slide Number Placeholder 5"/>
          <p:cNvSpPr>
            <a:spLocks noGrp="1"/>
          </p:cNvSpPr>
          <p:nvPr>
            <p:ph type="sldNum" sz="quarter" idx="11"/>
          </p:nvPr>
        </p:nvSpPr>
        <p:spPr/>
        <p:txBody>
          <a:bodyPr/>
          <a:lstStyle>
            <a:lvl1pPr>
              <a:defRPr/>
            </a:lvl1pPr>
          </a:lstStyle>
          <a:p>
            <a:r>
              <a:rPr lang="en-US"/>
              <a:t>Slide </a:t>
            </a:r>
            <a:fld id="{66F1EE1F-34B2-4F88-B9E0-791B0EC857D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905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90500" y="2174875"/>
            <a:ext cx="4305300"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8200"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8200" y="2174875"/>
            <a:ext cx="4267200"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3"/>
          <p:cNvSpPr>
            <a:spLocks noGrp="1"/>
          </p:cNvSpPr>
          <p:nvPr>
            <p:ph type="dt" sz="half" idx="10"/>
          </p:nvPr>
        </p:nvSpPr>
        <p:spPr/>
        <p:txBody>
          <a:bodyPr/>
          <a:lstStyle>
            <a:lvl1pPr>
              <a:defRPr/>
            </a:lvl1pPr>
          </a:lstStyle>
          <a:p>
            <a:fld id="{4A570AF6-6F5F-428A-9A43-67F419CE77CD}" type="datetime1">
              <a:rPr lang="en-GB"/>
              <a:pPr/>
              <a:t>03/09/2018</a:t>
            </a:fld>
            <a:endParaRPr lang="en-US"/>
          </a:p>
        </p:txBody>
      </p:sp>
      <p:sp>
        <p:nvSpPr>
          <p:cNvPr id="8" name="Slide Number Placeholder 5"/>
          <p:cNvSpPr>
            <a:spLocks noGrp="1"/>
          </p:cNvSpPr>
          <p:nvPr>
            <p:ph type="sldNum" sz="quarter" idx="11"/>
          </p:nvPr>
        </p:nvSpPr>
        <p:spPr/>
        <p:txBody>
          <a:bodyPr/>
          <a:lstStyle>
            <a:lvl1pPr>
              <a:defRPr/>
            </a:lvl1pPr>
          </a:lstStyle>
          <a:p>
            <a:r>
              <a:rPr lang="en-US"/>
              <a:t>Slide </a:t>
            </a:r>
            <a:fld id="{CE89CEF0-30A9-466E-8D1E-83A7774E7AF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524500" cy="715962"/>
          </a:xfrm>
        </p:spPr>
        <p:txBody>
          <a:bodyPr/>
          <a:lstStyle/>
          <a:p>
            <a:r>
              <a:rPr lang="en-GB" smtClean="0"/>
              <a:t>Click to edit Master title style</a:t>
            </a:r>
            <a:endParaRPr lang="en-US"/>
          </a:p>
        </p:txBody>
      </p:sp>
      <p:sp>
        <p:nvSpPr>
          <p:cNvPr id="9" name="Text Placeholder 8"/>
          <p:cNvSpPr>
            <a:spLocks noGrp="1"/>
          </p:cNvSpPr>
          <p:nvPr>
            <p:ph type="body" sz="quarter" idx="13"/>
          </p:nvPr>
        </p:nvSpPr>
        <p:spPr>
          <a:xfrm>
            <a:off x="190500" y="3048000"/>
            <a:ext cx="5524500" cy="1447800"/>
          </a:xfrm>
        </p:spPr>
        <p:txBody>
          <a:bodyPr>
            <a:normAutofit/>
          </a:bodyPr>
          <a:lstStyle>
            <a:lvl1pPr>
              <a:buFontTx/>
              <a:buNone/>
              <a:defRPr sz="2800" b="1"/>
            </a:lvl1pPr>
            <a:lvl2pPr>
              <a:buNone/>
              <a:defRPr/>
            </a:lvl2pPr>
          </a:lstStyle>
          <a:p>
            <a:pPr lvl="0"/>
            <a:r>
              <a:rPr lang="en-GB" dirty="0" smtClean="0"/>
              <a:t>Click to edit Master text styles</a:t>
            </a:r>
          </a:p>
        </p:txBody>
      </p:sp>
      <p:sp>
        <p:nvSpPr>
          <p:cNvPr id="4" name="Date Placeholder 3"/>
          <p:cNvSpPr>
            <a:spLocks noGrp="1"/>
          </p:cNvSpPr>
          <p:nvPr>
            <p:ph type="dt" sz="half" idx="14"/>
          </p:nvPr>
        </p:nvSpPr>
        <p:spPr/>
        <p:txBody>
          <a:bodyPr/>
          <a:lstStyle>
            <a:lvl1pPr>
              <a:defRPr/>
            </a:lvl1pPr>
          </a:lstStyle>
          <a:p>
            <a:fld id="{DA0B0E7A-C197-4341-B78B-8ECD673FA56D}" type="datetime1">
              <a:rPr lang="en-GB"/>
              <a:pPr/>
              <a:t>03/09/2018</a:t>
            </a:fld>
            <a:endParaRPr lang="en-US"/>
          </a:p>
        </p:txBody>
      </p:sp>
      <p:sp>
        <p:nvSpPr>
          <p:cNvPr id="5" name="Slide Number Placeholder 5"/>
          <p:cNvSpPr>
            <a:spLocks noGrp="1"/>
          </p:cNvSpPr>
          <p:nvPr>
            <p:ph type="sldNum" sz="quarter" idx="15"/>
          </p:nvPr>
        </p:nvSpPr>
        <p:spPr/>
        <p:txBody>
          <a:bodyPr/>
          <a:lstStyle>
            <a:lvl1pPr>
              <a:defRPr/>
            </a:lvl1pPr>
          </a:lstStyle>
          <a:p>
            <a:r>
              <a:rPr lang="en-US"/>
              <a:t>Slide </a:t>
            </a:r>
            <a:fld id="{435B20B0-AAF3-41BF-8294-C7A6CA918D0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 y="1657350"/>
            <a:ext cx="3238500" cy="1162050"/>
          </a:xfrm>
        </p:spPr>
        <p:txBody>
          <a:bodyPr anchor="b"/>
          <a:lstStyle>
            <a:lvl1pPr algn="l">
              <a:defRPr sz="2000" b="1">
                <a:solidFill>
                  <a:srgbClr val="6E6E6E"/>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90500" y="2819400"/>
            <a:ext cx="3238500"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8CF5B6BB-4FF6-4192-80EF-C6789B521BB4}" type="datetime1">
              <a:rPr lang="en-GB"/>
              <a:pPr/>
              <a:t>03/09/2018</a:t>
            </a:fld>
            <a:endParaRPr lang="en-US"/>
          </a:p>
        </p:txBody>
      </p:sp>
      <p:sp>
        <p:nvSpPr>
          <p:cNvPr id="6" name="Slide Number Placeholder 5"/>
          <p:cNvSpPr>
            <a:spLocks noGrp="1"/>
          </p:cNvSpPr>
          <p:nvPr>
            <p:ph type="sldNum" sz="quarter" idx="11"/>
          </p:nvPr>
        </p:nvSpPr>
        <p:spPr/>
        <p:txBody>
          <a:bodyPr/>
          <a:lstStyle>
            <a:lvl1pPr>
              <a:defRPr/>
            </a:lvl1pPr>
          </a:lstStyle>
          <a:p>
            <a:r>
              <a:rPr lang="en-US"/>
              <a:t>Slide </a:t>
            </a:r>
            <a:fld id="{88C3D8FE-D3DB-47D1-9156-B7AC7140406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 y="274638"/>
            <a:ext cx="6781800"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190500" y="1600200"/>
            <a:ext cx="87249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11811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0000"/>
                </a:solidFill>
                <a:cs typeface="Arial" charset="0"/>
              </a:defRPr>
            </a:lvl1pPr>
          </a:lstStyle>
          <a:p>
            <a:fld id="{2753F94F-6D87-47EA-816F-7D25F41BC70E}" type="datetime1">
              <a:rPr lang="en-GB"/>
              <a:pPr/>
              <a:t>03/09/2018</a:t>
            </a:fld>
            <a:endParaRPr lang="en-US"/>
          </a:p>
        </p:txBody>
      </p:sp>
      <p:sp>
        <p:nvSpPr>
          <p:cNvPr id="6" name="Slide Number Placeholder 5"/>
          <p:cNvSpPr>
            <a:spLocks noGrp="1"/>
          </p:cNvSpPr>
          <p:nvPr>
            <p:ph type="sldNum" sz="quarter" idx="4"/>
          </p:nvPr>
        </p:nvSpPr>
        <p:spPr>
          <a:xfrm>
            <a:off x="190500" y="6356350"/>
            <a:ext cx="990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0000"/>
                </a:solidFill>
                <a:cs typeface="Arial" charset="0"/>
              </a:defRPr>
            </a:lvl1pPr>
          </a:lstStyle>
          <a:p>
            <a:r>
              <a:rPr lang="en-US"/>
              <a:t>Slide </a:t>
            </a:r>
            <a:fld id="{EF224C51-FCC2-48D6-8347-1B23F9A0DFEC}" type="slidenum">
              <a:rPr lang="en-US"/>
              <a:pPr/>
              <a:t>‹#›</a:t>
            </a:fld>
            <a:endParaRPr lang="en-US"/>
          </a:p>
        </p:txBody>
      </p:sp>
      <p:pic>
        <p:nvPicPr>
          <p:cNvPr id="1030" name="Picture 2"/>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38800" y="0"/>
            <a:ext cx="350520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64" r:id="rId4"/>
    <p:sldLayoutId id="2147483974" r:id="rId5"/>
    <p:sldLayoutId id="2147483965" r:id="rId6"/>
    <p:sldLayoutId id="2147483966" r:id="rId7"/>
    <p:sldLayoutId id="2147483967" r:id="rId8"/>
    <p:sldLayoutId id="2147483968" r:id="rId9"/>
    <p:sldLayoutId id="2147483969" r:id="rId10"/>
    <p:sldLayoutId id="2147483970" r:id="rId11"/>
    <p:sldLayoutId id="2147483975" r:id="rId12"/>
    <p:sldLayoutId id="2147483976" r:id="rId13"/>
  </p:sldLayoutIdLst>
  <p:hf hdr="0" ftr="0"/>
  <p:txStyles>
    <p:titleStyle>
      <a:lvl1pPr algn="l" defTabSz="457200" rtl="0" eaLnBrk="0" fontAlgn="base" hangingPunct="0">
        <a:spcBef>
          <a:spcPct val="0"/>
        </a:spcBef>
        <a:spcAft>
          <a:spcPct val="0"/>
        </a:spcAft>
        <a:defRPr sz="2400" b="1" kern="1200">
          <a:solidFill>
            <a:srgbClr val="6E6E6E"/>
          </a:solidFill>
          <a:latin typeface="Arial"/>
          <a:ea typeface="ＭＳ Ｐゴシック" pitchFamily="30" charset="-128"/>
          <a:cs typeface="ＭＳ Ｐゴシック" pitchFamily="28" charset="-128"/>
        </a:defRPr>
      </a:lvl1pPr>
      <a:lvl2pPr algn="l" defTabSz="457200" rtl="0" eaLnBrk="0" fontAlgn="base" hangingPunct="0">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2pPr>
      <a:lvl3pPr algn="l" defTabSz="457200" rtl="0" eaLnBrk="0" fontAlgn="base" hangingPunct="0">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3pPr>
      <a:lvl4pPr algn="l" defTabSz="457200" rtl="0" eaLnBrk="0" fontAlgn="base" hangingPunct="0">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4pPr>
      <a:lvl5pPr algn="l" defTabSz="457200" rtl="0" eaLnBrk="0" fontAlgn="base" hangingPunct="0">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5pPr>
      <a:lvl6pPr marL="457200" algn="l" defTabSz="457200" rtl="0" fontAlgn="base">
        <a:spcBef>
          <a:spcPct val="0"/>
        </a:spcBef>
        <a:spcAft>
          <a:spcPct val="0"/>
        </a:spcAft>
        <a:defRPr sz="2400" b="1">
          <a:solidFill>
            <a:srgbClr val="6E6E6E"/>
          </a:solidFill>
          <a:latin typeface="Arial" pitchFamily="30" charset="0"/>
          <a:ea typeface="ＭＳ Ｐゴシック" pitchFamily="30" charset="-128"/>
        </a:defRPr>
      </a:lvl6pPr>
      <a:lvl7pPr marL="914400" algn="l" defTabSz="457200" rtl="0" fontAlgn="base">
        <a:spcBef>
          <a:spcPct val="0"/>
        </a:spcBef>
        <a:spcAft>
          <a:spcPct val="0"/>
        </a:spcAft>
        <a:defRPr sz="2400" b="1">
          <a:solidFill>
            <a:srgbClr val="6E6E6E"/>
          </a:solidFill>
          <a:latin typeface="Arial" pitchFamily="30" charset="0"/>
          <a:ea typeface="ＭＳ Ｐゴシック" pitchFamily="30" charset="-128"/>
        </a:defRPr>
      </a:lvl7pPr>
      <a:lvl8pPr marL="1371600" algn="l" defTabSz="457200" rtl="0" fontAlgn="base">
        <a:spcBef>
          <a:spcPct val="0"/>
        </a:spcBef>
        <a:spcAft>
          <a:spcPct val="0"/>
        </a:spcAft>
        <a:defRPr sz="2400" b="1">
          <a:solidFill>
            <a:srgbClr val="6E6E6E"/>
          </a:solidFill>
          <a:latin typeface="Arial" pitchFamily="30" charset="0"/>
          <a:ea typeface="ＭＳ Ｐゴシック" pitchFamily="30" charset="-128"/>
        </a:defRPr>
      </a:lvl8pPr>
      <a:lvl9pPr marL="1828800" algn="l" defTabSz="457200" rtl="0" fontAlgn="base">
        <a:spcBef>
          <a:spcPct val="0"/>
        </a:spcBef>
        <a:spcAft>
          <a:spcPct val="0"/>
        </a:spcAft>
        <a:defRPr sz="2400" b="1">
          <a:solidFill>
            <a:srgbClr val="6E6E6E"/>
          </a:solidFill>
          <a:latin typeface="Arial" pitchFamily="30" charset="0"/>
          <a:ea typeface="ＭＳ Ｐゴシック" pitchFamily="30" charset="-128"/>
        </a:defRPr>
      </a:lvl9pPr>
    </p:titleStyle>
    <p:bodyStyle>
      <a:lvl1pPr marL="342900" indent="-342900" algn="l" defTabSz="457200" rtl="0" eaLnBrk="0" fontAlgn="base" hangingPunct="0">
        <a:spcBef>
          <a:spcPct val="20000"/>
        </a:spcBef>
        <a:spcAft>
          <a:spcPct val="0"/>
        </a:spcAft>
        <a:buClr>
          <a:srgbClr val="D52B1E"/>
        </a:buClr>
        <a:buFont typeface="Arial" charset="0"/>
        <a:buChar char="•"/>
        <a:defRPr sz="3200" kern="1200">
          <a:solidFill>
            <a:schemeClr val="tx1"/>
          </a:solidFill>
          <a:latin typeface="Arial"/>
          <a:ea typeface="ＭＳ Ｐゴシック" pitchFamily="30" charset="-128"/>
          <a:cs typeface="ＭＳ Ｐゴシック" pitchFamily="28" charset="-128"/>
        </a:defRPr>
      </a:lvl1pPr>
      <a:lvl2pPr marL="742950" indent="-285750" algn="l" defTabSz="457200" rtl="0" eaLnBrk="0" fontAlgn="base" hangingPunct="0">
        <a:spcBef>
          <a:spcPct val="20000"/>
        </a:spcBef>
        <a:spcAft>
          <a:spcPct val="0"/>
        </a:spcAft>
        <a:buClr>
          <a:srgbClr val="D52B1E"/>
        </a:buClr>
        <a:buFont typeface="Arial" charset="0"/>
        <a:buChar char="–"/>
        <a:defRPr sz="2800" kern="1200">
          <a:solidFill>
            <a:schemeClr val="tx1"/>
          </a:solidFill>
          <a:latin typeface="Arial"/>
          <a:ea typeface="ＭＳ Ｐゴシック" pitchFamily="30" charset="-128"/>
          <a:cs typeface="ＭＳ Ｐゴシック" pitchFamily="28" charset="-128"/>
        </a:defRPr>
      </a:lvl2pPr>
      <a:lvl3pPr marL="1143000" indent="-228600" algn="l" defTabSz="457200" rtl="0" eaLnBrk="0" fontAlgn="base" hangingPunct="0">
        <a:spcBef>
          <a:spcPct val="20000"/>
        </a:spcBef>
        <a:spcAft>
          <a:spcPct val="0"/>
        </a:spcAft>
        <a:buClr>
          <a:srgbClr val="D52B1E"/>
        </a:buClr>
        <a:buFont typeface="Arial" charset="0"/>
        <a:buChar char="•"/>
        <a:defRPr sz="2400" kern="1200">
          <a:solidFill>
            <a:schemeClr val="tx1"/>
          </a:solidFill>
          <a:latin typeface="Arial"/>
          <a:ea typeface="ＭＳ Ｐゴシック" pitchFamily="30" charset="-128"/>
          <a:cs typeface="ＭＳ Ｐゴシック" pitchFamily="28" charset="-128"/>
        </a:defRPr>
      </a:lvl3pPr>
      <a:lvl4pPr marL="1600200" indent="-228600" algn="l" defTabSz="457200" rtl="0" eaLnBrk="0" fontAlgn="base" hangingPunct="0">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4pPr>
      <a:lvl5pPr marL="2057400" indent="-228600" algn="l" defTabSz="457200" rtl="0" eaLnBrk="0" fontAlgn="base" hangingPunct="0">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www.placementslovakia.com/" TargetMode="External"/><Relationship Id="rId3" Type="http://schemas.openxmlformats.org/officeDocument/2006/relationships/hyperlink" Target="http://bit.ly/regoabroad" TargetMode="External"/><Relationship Id="rId7" Type="http://schemas.openxmlformats.org/officeDocument/2006/relationships/hyperlink" Target="http://praxisnetwork.eu/"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hyperlink" Target="http://erasmusintern.org/" TargetMode="External"/><Relationship Id="rId5" Type="http://schemas.openxmlformats.org/officeDocument/2006/relationships/hyperlink" Target="http://www.traineeup.com/en/" TargetMode="External"/><Relationship Id="rId4" Type="http://schemas.openxmlformats.org/officeDocument/2006/relationships/hyperlink" Target="mailto:employability@mdx.ac.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goo.gl/forms/whRL1pt7Eg"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mailto:ERASMUSWorkPlacements@mdx.ac.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nihub.mdx.ac.uk/your-study/student-exchange/quick-links/go-abroad-go-further"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erasmusworkplacements@mdx.ac.uk" TargetMode="External"/><Relationship Id="rId2" Type="http://schemas.openxmlformats.org/officeDocument/2006/relationships/hyperlink" Target="http://unihub.mdx.ac.uk/your-study/student-exchange" TargetMode="Externa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13.jpeg"/><Relationship Id="rId4" Type="http://schemas.openxmlformats.org/officeDocument/2006/relationships/hyperlink" Target="mailto:employability@mdx.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www.europatrainingltd.com/uploads/e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624" y="1876322"/>
            <a:ext cx="7115294" cy="277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Z:\Shared\RFC225571 (INT Student Exchanges &amp; European Projects)\Europe &amp; International\Outgoing Exchanges\Promotion\Promo 14-15\Erasmus+ fla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9213" y="1197660"/>
            <a:ext cx="2376264" cy="678662"/>
          </a:xfrm>
          <a:prstGeom prst="rect">
            <a:avLst/>
          </a:prstGeom>
          <a:noFill/>
        </p:spPr>
      </p:pic>
      <p:sp>
        <p:nvSpPr>
          <p:cNvPr id="12" name="Title 1"/>
          <p:cNvSpPr txBox="1">
            <a:spLocks/>
          </p:cNvSpPr>
          <p:nvPr/>
        </p:nvSpPr>
        <p:spPr bwMode="auto">
          <a:xfrm>
            <a:off x="1691680" y="4878621"/>
            <a:ext cx="7938362" cy="1642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b="1" kern="1200">
                <a:solidFill>
                  <a:srgbClr val="6E6E6E"/>
                </a:solidFill>
                <a:latin typeface="Arial"/>
                <a:ea typeface="ＭＳ Ｐゴシック" pitchFamily="30" charset="-128"/>
                <a:cs typeface="ＭＳ Ｐゴシック" pitchFamily="28" charset="-128"/>
              </a:defRPr>
            </a:lvl1pPr>
            <a:lvl2pPr algn="l" defTabSz="457200" rtl="0" eaLnBrk="0" fontAlgn="base" hangingPunct="0">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2pPr>
            <a:lvl3pPr algn="l" defTabSz="457200" rtl="0" eaLnBrk="0" fontAlgn="base" hangingPunct="0">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3pPr>
            <a:lvl4pPr algn="l" defTabSz="457200" rtl="0" eaLnBrk="0" fontAlgn="base" hangingPunct="0">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4pPr>
            <a:lvl5pPr algn="l" defTabSz="457200" rtl="0" eaLnBrk="0" fontAlgn="base" hangingPunct="0">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5pPr>
            <a:lvl6pPr marL="457200" algn="l" defTabSz="457200" rtl="0" fontAlgn="base">
              <a:spcBef>
                <a:spcPct val="0"/>
              </a:spcBef>
              <a:spcAft>
                <a:spcPct val="0"/>
              </a:spcAft>
              <a:defRPr sz="2400" b="1">
                <a:solidFill>
                  <a:srgbClr val="6E6E6E"/>
                </a:solidFill>
                <a:latin typeface="Arial" pitchFamily="30" charset="0"/>
                <a:ea typeface="ＭＳ Ｐゴシック" pitchFamily="30" charset="-128"/>
              </a:defRPr>
            </a:lvl6pPr>
            <a:lvl7pPr marL="914400" algn="l" defTabSz="457200" rtl="0" fontAlgn="base">
              <a:spcBef>
                <a:spcPct val="0"/>
              </a:spcBef>
              <a:spcAft>
                <a:spcPct val="0"/>
              </a:spcAft>
              <a:defRPr sz="2400" b="1">
                <a:solidFill>
                  <a:srgbClr val="6E6E6E"/>
                </a:solidFill>
                <a:latin typeface="Arial" pitchFamily="30" charset="0"/>
                <a:ea typeface="ＭＳ Ｐゴシック" pitchFamily="30" charset="-128"/>
              </a:defRPr>
            </a:lvl7pPr>
            <a:lvl8pPr marL="1371600" algn="l" defTabSz="457200" rtl="0" fontAlgn="base">
              <a:spcBef>
                <a:spcPct val="0"/>
              </a:spcBef>
              <a:spcAft>
                <a:spcPct val="0"/>
              </a:spcAft>
              <a:defRPr sz="2400" b="1">
                <a:solidFill>
                  <a:srgbClr val="6E6E6E"/>
                </a:solidFill>
                <a:latin typeface="Arial" pitchFamily="30" charset="0"/>
                <a:ea typeface="ＭＳ Ｐゴシック" pitchFamily="30" charset="-128"/>
              </a:defRPr>
            </a:lvl8pPr>
            <a:lvl9pPr marL="1828800" algn="l" defTabSz="457200" rtl="0" fontAlgn="base">
              <a:spcBef>
                <a:spcPct val="0"/>
              </a:spcBef>
              <a:spcAft>
                <a:spcPct val="0"/>
              </a:spcAft>
              <a:defRPr sz="2400" b="1">
                <a:solidFill>
                  <a:srgbClr val="6E6E6E"/>
                </a:solidFill>
                <a:latin typeface="Arial" pitchFamily="30" charset="0"/>
                <a:ea typeface="ＭＳ Ｐゴシック" pitchFamily="30" charset="-128"/>
              </a:defRPr>
            </a:lvl9pPr>
          </a:lstStyle>
          <a:p>
            <a:r>
              <a:rPr lang="en-GB" dirty="0" err="1" smtClean="0">
                <a:solidFill>
                  <a:srgbClr val="FF0000"/>
                </a:solidFill>
                <a:latin typeface="Arial" charset="0"/>
                <a:ea typeface="ＭＳ Ｐゴシック" pitchFamily="-108" charset="-128"/>
              </a:rPr>
              <a:t>NatRisk</a:t>
            </a:r>
            <a:r>
              <a:rPr lang="en-GB" dirty="0" smtClean="0">
                <a:solidFill>
                  <a:srgbClr val="FF0000"/>
                </a:solidFill>
                <a:latin typeface="Arial" charset="0"/>
                <a:ea typeface="ＭＳ Ｐゴシック" pitchFamily="-108" charset="-128"/>
              </a:rPr>
              <a:t> project meeting - Erasmus+ funded international work placements (Internships) at Middlesex University</a:t>
            </a:r>
            <a:br>
              <a:rPr lang="en-GB" dirty="0" smtClean="0">
                <a:solidFill>
                  <a:srgbClr val="FF0000"/>
                </a:solidFill>
                <a:latin typeface="Arial" charset="0"/>
                <a:ea typeface="ＭＳ Ｐゴシック" pitchFamily="-108" charset="-128"/>
              </a:rPr>
            </a:br>
            <a:r>
              <a:rPr lang="en-GB" dirty="0" smtClean="0">
                <a:solidFill>
                  <a:srgbClr val="FF0000"/>
                </a:solidFill>
                <a:latin typeface="Arial" charset="0"/>
                <a:ea typeface="ＭＳ Ｐゴシック" pitchFamily="-108" charset="-128"/>
              </a:rPr>
              <a:t>							</a:t>
            </a:r>
            <a:r>
              <a:rPr lang="en-GB" sz="2000" i="1" dirty="0" smtClean="0">
                <a:solidFill>
                  <a:srgbClr val="FF0000"/>
                </a:solidFill>
                <a:latin typeface="Arial" charset="0"/>
                <a:ea typeface="ＭＳ Ｐゴシック" pitchFamily="-108" charset="-128"/>
              </a:rPr>
              <a:t>Dr Nosheen Rachel-Naseem</a:t>
            </a:r>
            <a:br>
              <a:rPr lang="en-GB" sz="2000" i="1" dirty="0" smtClean="0">
                <a:solidFill>
                  <a:srgbClr val="FF0000"/>
                </a:solidFill>
                <a:latin typeface="Arial" charset="0"/>
                <a:ea typeface="ＭＳ Ｐゴシック" pitchFamily="-108" charset="-128"/>
              </a:rPr>
            </a:br>
            <a:r>
              <a:rPr lang="en-GB" sz="2000" i="1" dirty="0" smtClean="0">
                <a:solidFill>
                  <a:srgbClr val="FF0000"/>
                </a:solidFill>
                <a:latin typeface="Arial" charset="0"/>
                <a:ea typeface="ＭＳ Ｐゴシック" pitchFamily="-108" charset="-128"/>
              </a:rPr>
              <a:t>							Erasmus &amp; Exchange Manager</a:t>
            </a:r>
            <a:endParaRPr lang="en-GB" sz="2000" i="1" dirty="0" smtClean="0">
              <a:solidFill>
                <a:srgbClr val="FF0000"/>
              </a:solidFill>
              <a:latin typeface="Arial" charset="0"/>
              <a:ea typeface="ＭＳ Ｐゴシック" pitchFamily="-108" charset="-128"/>
            </a:endParaRPr>
          </a:p>
        </p:txBody>
      </p:sp>
    </p:spTree>
    <p:extLst>
      <p:ext uri="{BB962C8B-B14F-4D97-AF65-F5344CB8AC3E}">
        <p14:creationId xmlns:p14="http://schemas.microsoft.com/office/powerpoint/2010/main" val="1150440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Erasmus-funded internships at Middlesex</a:t>
            </a:r>
            <a:endParaRPr lang="en-GB" dirty="0"/>
          </a:p>
        </p:txBody>
      </p:sp>
      <p:sp>
        <p:nvSpPr>
          <p:cNvPr id="3" name="Content Placeholder 2"/>
          <p:cNvSpPr>
            <a:spLocks noGrp="1"/>
          </p:cNvSpPr>
          <p:nvPr>
            <p:ph idx="1"/>
          </p:nvPr>
        </p:nvSpPr>
        <p:spPr>
          <a:xfrm>
            <a:off x="190500" y="1600201"/>
            <a:ext cx="8053908" cy="3052936"/>
          </a:xfrm>
        </p:spPr>
        <p:txBody>
          <a:bodyPr/>
          <a:lstStyle/>
          <a:p>
            <a:r>
              <a:rPr lang="en-GB" dirty="0" smtClean="0"/>
              <a:t>Outbound students</a:t>
            </a:r>
          </a:p>
          <a:p>
            <a:r>
              <a:rPr lang="en-GB" dirty="0" smtClean="0"/>
              <a:t>Incoming students from Erasmus partner universities</a:t>
            </a:r>
          </a:p>
          <a:p>
            <a:endParaRPr lang="en-GB" dirty="0"/>
          </a:p>
        </p:txBody>
      </p:sp>
      <p:sp>
        <p:nvSpPr>
          <p:cNvPr id="4" name="Date Placeholder 3"/>
          <p:cNvSpPr>
            <a:spLocks noGrp="1"/>
          </p:cNvSpPr>
          <p:nvPr>
            <p:ph type="dt" sz="half" idx="10"/>
          </p:nvPr>
        </p:nvSpPr>
        <p:spPr/>
        <p:txBody>
          <a:bodyPr/>
          <a:lstStyle/>
          <a:p>
            <a:fld id="{AF48522B-A07D-4315-B44E-CA2A860D8CF2}" type="datetime1">
              <a:rPr lang="en-GB" smtClean="0"/>
              <a:pPr/>
              <a:t>03/09/2018</a:t>
            </a:fld>
            <a:endParaRPr lang="en-US"/>
          </a:p>
        </p:txBody>
      </p:sp>
      <p:sp>
        <p:nvSpPr>
          <p:cNvPr id="5" name="Slide Number Placeholder 4"/>
          <p:cNvSpPr>
            <a:spLocks noGrp="1"/>
          </p:cNvSpPr>
          <p:nvPr>
            <p:ph type="sldNum" sz="quarter" idx="11"/>
          </p:nvPr>
        </p:nvSpPr>
        <p:spPr/>
        <p:txBody>
          <a:bodyPr/>
          <a:lstStyle/>
          <a:p>
            <a:r>
              <a:rPr lang="en-US" smtClean="0"/>
              <a:t>Slide </a:t>
            </a:r>
            <a:fld id="{4D4F7307-F7B8-4D8E-B344-C5076EE89DD3}" type="slidenum">
              <a:rPr lang="en-US" smtClean="0"/>
              <a:pPr/>
              <a:t>2</a:t>
            </a:fld>
            <a:endParaRPr lang="en-US"/>
          </a:p>
        </p:txBody>
      </p:sp>
    </p:spTree>
    <p:extLst>
      <p:ext uri="{BB962C8B-B14F-4D97-AF65-F5344CB8AC3E}">
        <p14:creationId xmlns:p14="http://schemas.microsoft.com/office/powerpoint/2010/main" val="352314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957"/>
            <a:ext cx="5317604" cy="487362"/>
          </a:xfrm>
        </p:spPr>
        <p:txBody>
          <a:bodyPr/>
          <a:lstStyle/>
          <a:p>
            <a:r>
              <a:rPr lang="en-GB" dirty="0" smtClean="0">
                <a:solidFill>
                  <a:srgbClr val="FF0000"/>
                </a:solidFill>
              </a:rPr>
              <a:t>Funded Erasmus Work Placement</a:t>
            </a:r>
            <a:endParaRPr lang="en-GB" dirty="0"/>
          </a:p>
        </p:txBody>
      </p:sp>
      <p:pic>
        <p:nvPicPr>
          <p:cNvPr id="6" name="Picture 2" descr="Z:\Shared\RFC225571 (INT Student Exchanges &amp; European Projects)\Europe &amp; International\Outgoing Exchanges\Promotion\Promo 14-15\Erasmus+ flag.jpg"/>
          <p:cNvPicPr>
            <a:picLocks noChangeAspect="1" noChangeArrowheads="1"/>
          </p:cNvPicPr>
          <p:nvPr/>
        </p:nvPicPr>
        <p:blipFill>
          <a:blip r:embed="rId2" cstate="print"/>
          <a:srcRect/>
          <a:stretch>
            <a:fillRect/>
          </a:stretch>
        </p:blipFill>
        <p:spPr bwMode="auto">
          <a:xfrm>
            <a:off x="0" y="6386489"/>
            <a:ext cx="1650945" cy="471511"/>
          </a:xfrm>
          <a:prstGeom prst="rect">
            <a:avLst/>
          </a:prstGeom>
          <a:noFill/>
        </p:spPr>
      </p:pic>
      <p:sp>
        <p:nvSpPr>
          <p:cNvPr id="7" name="Retângulo 7"/>
          <p:cNvSpPr/>
          <p:nvPr/>
        </p:nvSpPr>
        <p:spPr>
          <a:xfrm>
            <a:off x="5508104" y="6499263"/>
            <a:ext cx="3650061" cy="246221"/>
          </a:xfrm>
          <a:prstGeom prst="rect">
            <a:avLst/>
          </a:prstGeom>
        </p:spPr>
        <p:txBody>
          <a:bodyPr wrap="square">
            <a:spAutoFit/>
          </a:bodyPr>
          <a:lstStyle/>
          <a:p>
            <a:pPr algn="r"/>
            <a:r>
              <a:rPr lang="en-GB" sz="1000" dirty="0" smtClean="0">
                <a:solidFill>
                  <a:prstClr val="black"/>
                </a:solidFill>
                <a:latin typeface="Arial" pitchFamily="34" charset="0"/>
                <a:cs typeface="Arial" pitchFamily="34" charset="0"/>
              </a:rPr>
              <a:t>Email: </a:t>
            </a:r>
            <a:r>
              <a:rPr lang="en-GB" sz="1000" u="sng" dirty="0">
                <a:solidFill>
                  <a:srgbClr val="FF0000"/>
                </a:solidFill>
                <a:latin typeface="Arial" pitchFamily="34" charset="0"/>
                <a:cs typeface="Arial" pitchFamily="34" charset="0"/>
              </a:rPr>
              <a:t>ERASMUSWorkPlacements@mdx.ac.uk</a:t>
            </a:r>
            <a:endParaRPr lang="en-GB" sz="1000" u="sng"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60543474"/>
              </p:ext>
            </p:extLst>
          </p:nvPr>
        </p:nvGraphicFramePr>
        <p:xfrm>
          <a:off x="0" y="619287"/>
          <a:ext cx="9144000" cy="6123425"/>
        </p:xfrm>
        <a:graphic>
          <a:graphicData uri="http://schemas.openxmlformats.org/drawingml/2006/table">
            <a:tbl>
              <a:tblPr firstRow="1" bandRow="1">
                <a:tableStyleId>{5C22544A-7EE6-4342-B048-85BDC9FD1C3A}</a:tableStyleId>
              </a:tblPr>
              <a:tblGrid>
                <a:gridCol w="2623277">
                  <a:extLst>
                    <a:ext uri="{9D8B030D-6E8A-4147-A177-3AD203B41FA5}">
                      <a16:colId xmlns:a16="http://schemas.microsoft.com/office/drawing/2014/main" val="20000"/>
                    </a:ext>
                  </a:extLst>
                </a:gridCol>
                <a:gridCol w="6520723">
                  <a:extLst>
                    <a:ext uri="{9D8B030D-6E8A-4147-A177-3AD203B41FA5}">
                      <a16:colId xmlns:a16="http://schemas.microsoft.com/office/drawing/2014/main" val="20001"/>
                    </a:ext>
                  </a:extLst>
                </a:gridCol>
              </a:tblGrid>
              <a:tr h="829592">
                <a:tc>
                  <a:txBody>
                    <a:bodyPr/>
                    <a:lstStyle/>
                    <a:p>
                      <a:r>
                        <a:rPr lang="en-GB" sz="1400" b="1" kern="1200" dirty="0" smtClean="0">
                          <a:solidFill>
                            <a:schemeClr val="lt1"/>
                          </a:solidFill>
                          <a:effectLst/>
                          <a:latin typeface="+mn-lt"/>
                          <a:ea typeface="+mn-ea"/>
                          <a:cs typeface="+mn-cs"/>
                        </a:rPr>
                        <a:t>Why doing an Erasmus Work Placement?</a:t>
                      </a:r>
                      <a:endParaRPr lang="en-GB" sz="1400" dirty="0"/>
                    </a:p>
                  </a:txBody>
                  <a:tcPr anchor="ctr"/>
                </a:tc>
                <a:tc>
                  <a:txBody>
                    <a:bodyPr/>
                    <a:lstStyle/>
                    <a:p>
                      <a:r>
                        <a:rPr lang="en-US" sz="1400" b="0" kern="1200" dirty="0" smtClean="0">
                          <a:solidFill>
                            <a:schemeClr val="lt1"/>
                          </a:solidFill>
                          <a:effectLst/>
                          <a:latin typeface="+mn-lt"/>
                          <a:ea typeface="+mn-ea"/>
                          <a:cs typeface="+mn-cs"/>
                        </a:rPr>
                        <a:t>A </a:t>
                      </a:r>
                      <a:r>
                        <a:rPr lang="en-US" sz="1400" b="0" kern="1200" dirty="0" smtClean="0">
                          <a:solidFill>
                            <a:schemeClr val="lt1"/>
                          </a:solidFill>
                          <a:effectLst/>
                          <a:latin typeface="+mn-lt"/>
                          <a:ea typeface="+mn-ea"/>
                          <a:cs typeface="+mn-cs"/>
                        </a:rPr>
                        <a:t>fantastic opportunity for students to test their career ambitions and motivation. Working abroad </a:t>
                      </a:r>
                      <a:r>
                        <a:rPr lang="en-US" sz="1400" b="0" kern="1200" dirty="0" smtClean="0">
                          <a:solidFill>
                            <a:schemeClr val="lt1"/>
                          </a:solidFill>
                          <a:effectLst/>
                          <a:latin typeface="+mn-lt"/>
                          <a:ea typeface="+mn-ea"/>
                          <a:cs typeface="+mn-cs"/>
                        </a:rPr>
                        <a:t>boosts </a:t>
                      </a:r>
                      <a:r>
                        <a:rPr lang="en-US" sz="1400" b="0" kern="1200" dirty="0" smtClean="0">
                          <a:solidFill>
                            <a:schemeClr val="lt1"/>
                          </a:solidFill>
                          <a:effectLst/>
                          <a:latin typeface="+mn-lt"/>
                          <a:ea typeface="+mn-ea"/>
                          <a:cs typeface="+mn-cs"/>
                        </a:rPr>
                        <a:t>student’s confidence, </a:t>
                      </a:r>
                      <a:r>
                        <a:rPr lang="en-US" sz="1400" b="0" kern="1200" dirty="0" smtClean="0">
                          <a:solidFill>
                            <a:schemeClr val="lt1"/>
                          </a:solidFill>
                          <a:effectLst/>
                          <a:latin typeface="+mn-lt"/>
                          <a:ea typeface="+mn-ea"/>
                          <a:cs typeface="+mn-cs"/>
                        </a:rPr>
                        <a:t>enhances </a:t>
                      </a:r>
                      <a:r>
                        <a:rPr lang="en-US" sz="1400" b="0" kern="1200" dirty="0" smtClean="0">
                          <a:solidFill>
                            <a:schemeClr val="lt1"/>
                          </a:solidFill>
                          <a:effectLst/>
                          <a:latin typeface="+mn-lt"/>
                          <a:ea typeface="+mn-ea"/>
                          <a:cs typeface="+mn-cs"/>
                        </a:rPr>
                        <a:t>their </a:t>
                      </a:r>
                      <a:r>
                        <a:rPr lang="en-US" sz="1400" b="0" kern="1200" dirty="0" smtClean="0">
                          <a:solidFill>
                            <a:schemeClr val="lt1"/>
                          </a:solidFill>
                          <a:effectLst/>
                          <a:latin typeface="+mn-lt"/>
                          <a:ea typeface="+mn-ea"/>
                          <a:cs typeface="+mn-cs"/>
                        </a:rPr>
                        <a:t>CV, develops </a:t>
                      </a:r>
                      <a:r>
                        <a:rPr lang="en-US" sz="1400" b="0" kern="1200" dirty="0" smtClean="0">
                          <a:solidFill>
                            <a:schemeClr val="lt1"/>
                          </a:solidFill>
                          <a:effectLst/>
                          <a:latin typeface="+mn-lt"/>
                          <a:ea typeface="+mn-ea"/>
                          <a:cs typeface="+mn-cs"/>
                        </a:rPr>
                        <a:t>graduate level skills and global employability competencies that employers are looking for.</a:t>
                      </a:r>
                      <a:endParaRPr lang="en-GB" sz="1400" b="0" dirty="0"/>
                    </a:p>
                  </a:txBody>
                  <a:tcPr/>
                </a:tc>
                <a:extLst>
                  <a:ext uri="{0D108BD9-81ED-4DB2-BD59-A6C34878D82A}">
                    <a16:rowId xmlns:a16="http://schemas.microsoft.com/office/drawing/2014/main" val="10000"/>
                  </a:ext>
                </a:extLst>
              </a:tr>
              <a:tr h="325593">
                <a:tc>
                  <a:txBody>
                    <a:bodyPr/>
                    <a:lstStyle/>
                    <a:p>
                      <a:r>
                        <a:rPr lang="en-US" sz="1400" b="1" kern="1200" dirty="0" smtClean="0">
                          <a:solidFill>
                            <a:schemeClr val="dk1"/>
                          </a:solidFill>
                          <a:effectLst/>
                          <a:latin typeface="+mn-lt"/>
                          <a:ea typeface="+mn-ea"/>
                          <a:cs typeface="+mn-cs"/>
                        </a:rPr>
                        <a:t>For how long?</a:t>
                      </a:r>
                      <a:endParaRPr lang="en-GB" sz="1400" dirty="0"/>
                    </a:p>
                  </a:txBody>
                  <a:tcPr anchor="ctr"/>
                </a:tc>
                <a:tc>
                  <a:txBody>
                    <a:bodyPr/>
                    <a:lstStyle/>
                    <a:p>
                      <a:r>
                        <a:rPr lang="en-US" sz="1400" b="0" dirty="0" smtClean="0"/>
                        <a:t>Students may go abroad from 2 to 12 months. </a:t>
                      </a:r>
                      <a:endParaRPr lang="en-GB" sz="1400" b="0" dirty="0"/>
                    </a:p>
                  </a:txBody>
                  <a:tcPr/>
                </a:tc>
                <a:extLst>
                  <a:ext uri="{0D108BD9-81ED-4DB2-BD59-A6C34878D82A}">
                    <a16:rowId xmlns:a16="http://schemas.microsoft.com/office/drawing/2014/main" val="10001"/>
                  </a:ext>
                </a:extLst>
              </a:tr>
              <a:tr h="642265">
                <a:tc>
                  <a:txBody>
                    <a:bodyPr/>
                    <a:lstStyle/>
                    <a:p>
                      <a:r>
                        <a:rPr lang="en-US" sz="1400" b="1" kern="1200" dirty="0" smtClean="0">
                          <a:solidFill>
                            <a:schemeClr val="dk1"/>
                          </a:solidFill>
                          <a:effectLst/>
                          <a:latin typeface="+mn-lt"/>
                          <a:ea typeface="+mn-ea"/>
                          <a:cs typeface="+mn-cs"/>
                        </a:rPr>
                        <a:t>When can students go?</a:t>
                      </a:r>
                      <a:endParaRPr lang="en-GB" sz="1400" dirty="0"/>
                    </a:p>
                  </a:txBody>
                  <a:tcPr anchor="ctr"/>
                </a:tc>
                <a:tc>
                  <a:txBody>
                    <a:bodyPr/>
                    <a:lstStyle/>
                    <a:p>
                      <a:pPr marL="285750" lvl="0" indent="-285750">
                        <a:buFont typeface="Arial" panose="020B0604020202020204" pitchFamily="34" charset="0"/>
                        <a:buChar char="•"/>
                      </a:pPr>
                      <a:r>
                        <a:rPr lang="en-GB" sz="1400" kern="1200" dirty="0" smtClean="0">
                          <a:solidFill>
                            <a:schemeClr val="dk1"/>
                          </a:solidFill>
                          <a:effectLst/>
                          <a:latin typeface="+mn-lt"/>
                          <a:ea typeface="+mn-ea"/>
                          <a:cs typeface="+mn-cs"/>
                        </a:rPr>
                        <a:t>During Term time (compulsory internships)</a:t>
                      </a:r>
                    </a:p>
                    <a:p>
                      <a:pPr marL="285750" lvl="0" indent="-285750">
                        <a:buFont typeface="Arial" panose="020B0604020202020204" pitchFamily="34" charset="0"/>
                        <a:buChar char="•"/>
                      </a:pPr>
                      <a:r>
                        <a:rPr lang="en-GB" sz="1400" kern="1200" dirty="0" smtClean="0">
                          <a:solidFill>
                            <a:schemeClr val="dk1"/>
                          </a:solidFill>
                          <a:effectLst/>
                          <a:latin typeface="+mn-lt"/>
                          <a:ea typeface="+mn-ea"/>
                          <a:cs typeface="+mn-cs"/>
                        </a:rPr>
                        <a:t>During the summer break (voluntary internship);</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Immediately after graduation (voluntary internship)</a:t>
                      </a:r>
                      <a:endParaRPr lang="en-GB" sz="1400" b="0" dirty="0"/>
                    </a:p>
                  </a:txBody>
                  <a:tcPr/>
                </a:tc>
                <a:extLst>
                  <a:ext uri="{0D108BD9-81ED-4DB2-BD59-A6C34878D82A}">
                    <a16:rowId xmlns:a16="http://schemas.microsoft.com/office/drawing/2014/main" val="10002"/>
                  </a:ext>
                </a:extLst>
              </a:tr>
              <a:tr h="2328209">
                <a:tc>
                  <a:txBody>
                    <a:bodyPr/>
                    <a:lstStyle/>
                    <a:p>
                      <a:r>
                        <a:rPr lang="en-GB" sz="1400" b="1" kern="1200" dirty="0" smtClean="0">
                          <a:solidFill>
                            <a:schemeClr val="dk1"/>
                          </a:solidFill>
                          <a:effectLst/>
                          <a:latin typeface="+mn-lt"/>
                          <a:ea typeface="+mn-ea"/>
                          <a:cs typeface="+mn-cs"/>
                        </a:rPr>
                        <a:t>What should students do to go on Erasmus Work Placement?</a:t>
                      </a:r>
                      <a:endParaRPr lang="en-GB" sz="1400" dirty="0"/>
                    </a:p>
                  </a:txBody>
                  <a:tcPr anchor="ctr"/>
                </a:tc>
                <a:tc>
                  <a:txBody>
                    <a:bodyPr/>
                    <a:lstStyle/>
                    <a:p>
                      <a:pPr marL="342900" lvl="0" indent="-342900">
                        <a:buFont typeface="+mj-lt"/>
                        <a:buAutoNum type="arabicPeriod"/>
                      </a:pPr>
                      <a:r>
                        <a:rPr lang="en-GB" sz="1400" kern="1200" dirty="0" smtClean="0">
                          <a:solidFill>
                            <a:schemeClr val="dk1"/>
                          </a:solidFill>
                          <a:effectLst/>
                          <a:latin typeface="+mn-lt"/>
                          <a:ea typeface="+mn-ea"/>
                          <a:cs typeface="+mn-cs"/>
                        </a:rPr>
                        <a:t>Talk to your Programme Leader</a:t>
                      </a:r>
                      <a:r>
                        <a:rPr lang="en-GB" sz="1400" kern="1200" baseline="0" dirty="0" smtClean="0">
                          <a:solidFill>
                            <a:schemeClr val="dk1"/>
                          </a:solidFill>
                          <a:effectLst/>
                          <a:latin typeface="+mn-lt"/>
                          <a:ea typeface="+mn-ea"/>
                          <a:cs typeface="+mn-cs"/>
                        </a:rPr>
                        <a:t> for approval. </a:t>
                      </a:r>
                      <a:endParaRPr lang="en-GB" sz="1400" kern="1200" dirty="0" smtClean="0">
                        <a:solidFill>
                          <a:schemeClr val="dk1"/>
                        </a:solidFill>
                        <a:effectLst/>
                        <a:latin typeface="+mn-lt"/>
                        <a:ea typeface="+mn-ea"/>
                        <a:cs typeface="+mn-cs"/>
                      </a:endParaRPr>
                    </a:p>
                    <a:p>
                      <a:pPr marL="342900" lvl="0" indent="-342900">
                        <a:buFont typeface="+mj-lt"/>
                        <a:buAutoNum type="arabicPeriod"/>
                      </a:pPr>
                      <a:r>
                        <a:rPr lang="en-GB" sz="1400" kern="1200" dirty="0" smtClean="0">
                          <a:solidFill>
                            <a:schemeClr val="dk1"/>
                          </a:solidFill>
                          <a:effectLst/>
                          <a:latin typeface="+mn-lt"/>
                          <a:ea typeface="+mn-ea"/>
                          <a:cs typeface="+mn-cs"/>
                        </a:rPr>
                        <a:t>Register your interest: </a:t>
                      </a:r>
                      <a:r>
                        <a:rPr lang="en-GB" sz="1400" u="sng" kern="1200" dirty="0" smtClean="0">
                          <a:solidFill>
                            <a:schemeClr val="dk1"/>
                          </a:solidFill>
                          <a:effectLst/>
                          <a:latin typeface="+mn-lt"/>
                          <a:ea typeface="+mn-ea"/>
                          <a:cs typeface="+mn-cs"/>
                          <a:hlinkClick r:id="rId3"/>
                        </a:rPr>
                        <a:t>http://bit.ly/regoabroad</a:t>
                      </a:r>
                      <a:r>
                        <a:rPr lang="en-GB" sz="1400" kern="1200" dirty="0" smtClean="0">
                          <a:solidFill>
                            <a:schemeClr val="dk1"/>
                          </a:solidFill>
                          <a:effectLst/>
                          <a:latin typeface="+mn-lt"/>
                          <a:ea typeface="+mn-ea"/>
                          <a:cs typeface="+mn-cs"/>
                        </a:rPr>
                        <a:t> </a:t>
                      </a:r>
                    </a:p>
                    <a:p>
                      <a:pPr marL="342900" lvl="0" indent="-342900">
                        <a:buFont typeface="+mj-lt"/>
                        <a:buAutoNum type="arabicPeriod"/>
                      </a:pPr>
                      <a:r>
                        <a:rPr lang="en-GB" sz="1400" kern="1200" dirty="0" smtClean="0">
                          <a:solidFill>
                            <a:schemeClr val="dk1"/>
                          </a:solidFill>
                          <a:effectLst/>
                          <a:latin typeface="+mn-lt"/>
                          <a:ea typeface="+mn-ea"/>
                          <a:cs typeface="+mn-cs"/>
                        </a:rPr>
                        <a:t>Improve your CV/Cover Letter with Employability’s help (</a:t>
                      </a:r>
                      <a:r>
                        <a:rPr lang="en-GB" sz="1400" u="sng" kern="1200" dirty="0" smtClean="0">
                          <a:solidFill>
                            <a:schemeClr val="dk1"/>
                          </a:solidFill>
                          <a:effectLst/>
                          <a:latin typeface="+mn-lt"/>
                          <a:ea typeface="+mn-ea"/>
                          <a:cs typeface="+mn-cs"/>
                          <a:hlinkClick r:id="rId4"/>
                        </a:rPr>
                        <a:t>employability@mdx.ac.uk</a:t>
                      </a:r>
                      <a:r>
                        <a:rPr lang="en-GB" sz="1400" kern="1200" dirty="0" smtClean="0">
                          <a:solidFill>
                            <a:schemeClr val="dk1"/>
                          </a:solidFill>
                          <a:effectLst/>
                          <a:latin typeface="+mn-lt"/>
                          <a:ea typeface="+mn-ea"/>
                          <a:cs typeface="+mn-cs"/>
                        </a:rPr>
                        <a:t>)</a:t>
                      </a:r>
                    </a:p>
                    <a:p>
                      <a:pPr marL="342900" lvl="0" indent="-342900">
                        <a:buFont typeface="+mj-lt"/>
                        <a:buAutoNum type="arabicPeriod"/>
                      </a:pPr>
                      <a:r>
                        <a:rPr lang="en-GB" sz="1400" kern="1200" dirty="0" smtClean="0">
                          <a:solidFill>
                            <a:schemeClr val="dk1"/>
                          </a:solidFill>
                          <a:effectLst/>
                          <a:latin typeface="+mn-lt"/>
                          <a:ea typeface="+mn-ea"/>
                          <a:cs typeface="+mn-cs"/>
                        </a:rPr>
                        <a:t>Look up and secure a WP in an organization in one of the following countries: Austria, Belgium, Bulgaria, Croatia, Cyprus, Czech Republic, Denmark,</a:t>
                      </a:r>
                      <a:r>
                        <a:rPr lang="en-GB"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Estonia, Finland, France, Germany, Greece, Hungary, Ireland, Italy, Latvia, Lithuania, Luxembourg, Malta, Netherlands, Poland, Portugal, Romania, Slovakia, Slovenia, Spain, Sweden, Iceland, Liechtenstein, Norway, Turkey, Former Yugoslav Republic of</a:t>
                      </a:r>
                      <a:r>
                        <a:rPr lang="en-GB"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Macedonia (Canary </a:t>
                      </a:r>
                      <a:r>
                        <a:rPr lang="en-GB"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Islands, Guadeloupe, Martinique, French Guiana, </a:t>
                      </a:r>
                      <a:r>
                        <a:rPr lang="en-GB" sz="1400" kern="1200" dirty="0" err="1" smtClean="0">
                          <a:solidFill>
                            <a:schemeClr val="dk1"/>
                          </a:solidFill>
                          <a:effectLst/>
                          <a:latin typeface="+mn-lt"/>
                          <a:ea typeface="+mn-ea"/>
                          <a:cs typeface="+mn-cs"/>
                        </a:rPr>
                        <a:t>Réunion</a:t>
                      </a:r>
                      <a:r>
                        <a:rPr lang="en-GB" sz="1400" kern="1200" dirty="0" smtClean="0">
                          <a:solidFill>
                            <a:schemeClr val="dk1"/>
                          </a:solidFill>
                          <a:effectLst/>
                          <a:latin typeface="+mn-lt"/>
                          <a:ea typeface="+mn-ea"/>
                          <a:cs typeface="+mn-cs"/>
                        </a:rPr>
                        <a:t>, Azores, Madeira)</a:t>
                      </a:r>
                    </a:p>
                    <a:p>
                      <a:pPr marL="342900" indent="-342900">
                        <a:buFont typeface="+mj-lt"/>
                        <a:buAutoNum type="arabicPeriod"/>
                      </a:pPr>
                      <a:r>
                        <a:rPr lang="en-GB" sz="1400" kern="1200" dirty="0" smtClean="0">
                          <a:solidFill>
                            <a:schemeClr val="dk1"/>
                          </a:solidFill>
                          <a:effectLst/>
                          <a:latin typeface="+mn-lt"/>
                          <a:ea typeface="+mn-ea"/>
                          <a:cs typeface="+mn-cs"/>
                        </a:rPr>
                        <a:t>Work Placement in student’s Home Country is allowed.</a:t>
                      </a:r>
                      <a:endParaRPr lang="en-GB" sz="1400" b="0" dirty="0"/>
                    </a:p>
                  </a:txBody>
                  <a:tcPr/>
                </a:tc>
                <a:extLst>
                  <a:ext uri="{0D108BD9-81ED-4DB2-BD59-A6C34878D82A}">
                    <a16:rowId xmlns:a16="http://schemas.microsoft.com/office/drawing/2014/main" val="10003"/>
                  </a:ext>
                </a:extLst>
              </a:tr>
              <a:tr h="1391573">
                <a:tc>
                  <a:txBody>
                    <a:bodyPr/>
                    <a:lstStyle/>
                    <a:p>
                      <a:r>
                        <a:rPr lang="en-GB" sz="1400" b="1" kern="1200" dirty="0" smtClean="0">
                          <a:solidFill>
                            <a:schemeClr val="dk1"/>
                          </a:solidFill>
                          <a:effectLst/>
                          <a:latin typeface="+mn-lt"/>
                          <a:ea typeface="+mn-ea"/>
                          <a:cs typeface="+mn-cs"/>
                        </a:rPr>
                        <a:t>Students are responsible to find and secure the</a:t>
                      </a:r>
                      <a:endParaRPr lang="en-GB" sz="1400" kern="1200" dirty="0" smtClean="0">
                        <a:solidFill>
                          <a:schemeClr val="dk1"/>
                        </a:solidFill>
                        <a:effectLst/>
                        <a:latin typeface="+mn-lt"/>
                        <a:ea typeface="+mn-ea"/>
                        <a:cs typeface="+mn-cs"/>
                      </a:endParaRPr>
                    </a:p>
                    <a:p>
                      <a:r>
                        <a:rPr lang="en-GB" sz="1400" b="1" kern="1200" dirty="0" smtClean="0">
                          <a:solidFill>
                            <a:schemeClr val="dk1"/>
                          </a:solidFill>
                          <a:effectLst/>
                          <a:latin typeface="+mn-lt"/>
                          <a:ea typeface="+mn-ea"/>
                          <a:cs typeface="+mn-cs"/>
                        </a:rPr>
                        <a:t>Work Placement!</a:t>
                      </a:r>
                      <a:endParaRPr lang="en-GB" sz="1400" dirty="0"/>
                    </a:p>
                  </a:txBody>
                  <a:tcPr anchor="ctr"/>
                </a:tc>
                <a:tc>
                  <a:txBody>
                    <a:bodyPr/>
                    <a:lstStyle/>
                    <a:p>
                      <a:r>
                        <a:rPr lang="en-GB" sz="1400" kern="1200" dirty="0" smtClean="0">
                          <a:solidFill>
                            <a:schemeClr val="dk1"/>
                          </a:solidFill>
                          <a:effectLst/>
                          <a:latin typeface="+mn-lt"/>
                          <a:ea typeface="+mn-ea"/>
                          <a:cs typeface="+mn-cs"/>
                        </a:rPr>
                        <a:t>Suggestions: </a:t>
                      </a:r>
                    </a:p>
                    <a:p>
                      <a:pPr lvl="0"/>
                      <a:r>
                        <a:rPr lang="en-GB" sz="1400" kern="1200" dirty="0" smtClean="0">
                          <a:solidFill>
                            <a:schemeClr val="dk1"/>
                          </a:solidFill>
                          <a:effectLst/>
                          <a:latin typeface="+mn-lt"/>
                          <a:ea typeface="+mn-ea"/>
                          <a:cs typeface="+mn-cs"/>
                        </a:rPr>
                        <a:t>1. Ask for guidance and advice from the Employability Team;</a:t>
                      </a:r>
                    </a:p>
                    <a:p>
                      <a:pPr lvl="0"/>
                      <a:r>
                        <a:rPr lang="en-GB" sz="1400" kern="1200" dirty="0" smtClean="0">
                          <a:solidFill>
                            <a:schemeClr val="dk1"/>
                          </a:solidFill>
                          <a:effectLst/>
                          <a:latin typeface="+mn-lt"/>
                          <a:ea typeface="+mn-ea"/>
                          <a:cs typeface="+mn-cs"/>
                        </a:rPr>
                        <a:t>2. Seek the</a:t>
                      </a:r>
                      <a:r>
                        <a:rPr lang="en-GB" sz="1400" kern="1200" baseline="0" dirty="0" smtClean="0">
                          <a:solidFill>
                            <a:schemeClr val="dk1"/>
                          </a:solidFill>
                          <a:effectLst/>
                          <a:latin typeface="+mn-lt"/>
                          <a:ea typeface="+mn-ea"/>
                          <a:cs typeface="+mn-cs"/>
                        </a:rPr>
                        <a:t> advice and approval of </a:t>
                      </a:r>
                      <a:r>
                        <a:rPr lang="en-GB" sz="1400" kern="1200" dirty="0" smtClean="0">
                          <a:solidFill>
                            <a:schemeClr val="dk1"/>
                          </a:solidFill>
                          <a:effectLst/>
                          <a:latin typeface="+mn-lt"/>
                          <a:ea typeface="+mn-ea"/>
                          <a:cs typeface="+mn-cs"/>
                        </a:rPr>
                        <a:t>your Programme Leader</a:t>
                      </a:r>
                      <a:r>
                        <a:rPr lang="en-GB" sz="1400" kern="1200" dirty="0" smtClean="0">
                          <a:solidFill>
                            <a:schemeClr val="dk1"/>
                          </a:solidFill>
                          <a:effectLst/>
                          <a:latin typeface="+mn-lt"/>
                          <a:ea typeface="+mn-ea"/>
                          <a:cs typeface="+mn-cs"/>
                        </a:rPr>
                        <a:t>; Director of Studies</a:t>
                      </a:r>
                      <a:endParaRPr lang="en-GB" sz="1400" kern="1200" dirty="0" smtClean="0">
                        <a:solidFill>
                          <a:schemeClr val="dk1"/>
                        </a:solidFill>
                        <a:effectLst/>
                        <a:latin typeface="+mn-lt"/>
                        <a:ea typeface="+mn-ea"/>
                        <a:cs typeface="+mn-cs"/>
                      </a:endParaRPr>
                    </a:p>
                    <a:p>
                      <a:pPr lvl="0"/>
                      <a:r>
                        <a:rPr lang="en-GB" sz="1400" kern="1200" dirty="0" smtClean="0">
                          <a:solidFill>
                            <a:schemeClr val="dk1"/>
                          </a:solidFill>
                          <a:effectLst/>
                          <a:latin typeface="+mn-lt"/>
                          <a:ea typeface="+mn-ea"/>
                          <a:cs typeface="+mn-cs"/>
                        </a:rPr>
                        <a:t>3. Do a Google Search;</a:t>
                      </a:r>
                    </a:p>
                    <a:p>
                      <a:pPr lvl="0"/>
                      <a:r>
                        <a:rPr lang="en-GB" sz="1400" b="1" u="sng" kern="1200" dirty="0" smtClean="0">
                          <a:solidFill>
                            <a:schemeClr val="dk1"/>
                          </a:solidFill>
                          <a:effectLst/>
                          <a:latin typeface="+mn-lt"/>
                          <a:ea typeface="+mn-ea"/>
                          <a:cs typeface="+mn-cs"/>
                        </a:rPr>
                        <a:t>4. Look into European Commission support websites</a:t>
                      </a:r>
                      <a:r>
                        <a:rPr lang="en-GB" sz="1400" kern="1200" dirty="0" smtClean="0">
                          <a:solidFill>
                            <a:schemeClr val="dk1"/>
                          </a:solidFill>
                          <a:effectLst/>
                          <a:latin typeface="+mn-lt"/>
                          <a:ea typeface="+mn-ea"/>
                          <a:cs typeface="+mn-cs"/>
                        </a:rPr>
                        <a:t>:</a:t>
                      </a:r>
                    </a:p>
                    <a:p>
                      <a:r>
                        <a:rPr lang="en-US" sz="1400" u="sng" kern="1200" dirty="0" smtClean="0">
                          <a:solidFill>
                            <a:schemeClr val="dk1"/>
                          </a:solidFill>
                          <a:effectLst/>
                          <a:latin typeface="+mn-lt"/>
                          <a:ea typeface="+mn-ea"/>
                          <a:cs typeface="+mn-cs"/>
                          <a:hlinkClick r:id="rId5"/>
                        </a:rPr>
                        <a:t>http://www.traineeup.com/en/</a:t>
                      </a:r>
                      <a:r>
                        <a:rPr lang="en-GB" sz="1400" kern="1200" dirty="0" smtClean="0">
                          <a:solidFill>
                            <a:schemeClr val="dk1"/>
                          </a:solidFill>
                          <a:effectLst/>
                          <a:latin typeface="+mn-lt"/>
                          <a:ea typeface="+mn-ea"/>
                          <a:cs typeface="+mn-cs"/>
                        </a:rPr>
                        <a:t> / </a:t>
                      </a:r>
                      <a:r>
                        <a:rPr lang="en-US" sz="1400" u="sng" kern="1200" dirty="0" smtClean="0">
                          <a:solidFill>
                            <a:schemeClr val="dk1"/>
                          </a:solidFill>
                          <a:effectLst/>
                          <a:latin typeface="+mn-lt"/>
                          <a:ea typeface="+mn-ea"/>
                          <a:cs typeface="+mn-cs"/>
                          <a:hlinkClick r:id="rId6"/>
                        </a:rPr>
                        <a:t>http://erasmusintern.org</a:t>
                      </a:r>
                      <a:r>
                        <a:rPr lang="en-US" sz="1400" kern="1200" dirty="0" smtClean="0">
                          <a:solidFill>
                            <a:schemeClr val="dk1"/>
                          </a:solidFill>
                          <a:effectLst/>
                          <a:latin typeface="+mn-lt"/>
                          <a:ea typeface="+mn-ea"/>
                          <a:cs typeface="+mn-cs"/>
                        </a:rPr>
                        <a:t> / </a:t>
                      </a:r>
                      <a:r>
                        <a:rPr lang="en-US" sz="1400" u="sng" kern="1200" dirty="0" smtClean="0">
                          <a:solidFill>
                            <a:schemeClr val="dk1"/>
                          </a:solidFill>
                          <a:effectLst/>
                          <a:latin typeface="+mn-lt"/>
                          <a:ea typeface="+mn-ea"/>
                          <a:cs typeface="+mn-cs"/>
                          <a:hlinkClick r:id="rId7"/>
                        </a:rPr>
                        <a:t>http://praxisnetwork.eu</a:t>
                      </a:r>
                      <a:r>
                        <a:rPr lang="en-US" sz="1400" kern="1200" dirty="0" smtClean="0">
                          <a:solidFill>
                            <a:schemeClr val="dk1"/>
                          </a:solidFill>
                          <a:effectLst/>
                          <a:latin typeface="+mn-lt"/>
                          <a:ea typeface="+mn-ea"/>
                          <a:cs typeface="+mn-cs"/>
                        </a:rPr>
                        <a:t> / </a:t>
                      </a:r>
                      <a:r>
                        <a:rPr lang="en-US" sz="1400" u="sng" kern="1200" dirty="0" smtClean="0">
                          <a:solidFill>
                            <a:schemeClr val="dk1"/>
                          </a:solidFill>
                          <a:effectLst/>
                          <a:latin typeface="+mn-lt"/>
                          <a:ea typeface="+mn-ea"/>
                          <a:cs typeface="+mn-cs"/>
                          <a:hlinkClick r:id="rId8"/>
                        </a:rPr>
                        <a:t>http://www.placementslovakia.com</a:t>
                      </a:r>
                      <a:r>
                        <a:rPr lang="en-US" sz="1400" kern="1200" dirty="0" smtClean="0">
                          <a:solidFill>
                            <a:schemeClr val="dk1"/>
                          </a:solidFill>
                          <a:effectLst/>
                          <a:latin typeface="+mn-lt"/>
                          <a:ea typeface="+mn-ea"/>
                          <a:cs typeface="+mn-cs"/>
                        </a:rPr>
                        <a:t> / …</a:t>
                      </a:r>
                      <a:endParaRPr lang="en-GB"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4862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317604" cy="487362"/>
          </a:xfrm>
        </p:spPr>
        <p:txBody>
          <a:bodyPr/>
          <a:lstStyle/>
          <a:p>
            <a:r>
              <a:rPr lang="en-GB" dirty="0" smtClean="0">
                <a:solidFill>
                  <a:srgbClr val="FF0000"/>
                </a:solidFill>
              </a:rPr>
              <a:t>Funded Erasmus Work Placement</a:t>
            </a:r>
            <a:endParaRPr lang="en-GB" dirty="0"/>
          </a:p>
        </p:txBody>
      </p:sp>
      <p:pic>
        <p:nvPicPr>
          <p:cNvPr id="6" name="Picture 2" descr="Z:\Shared\RFC225571 (INT Student Exchanges &amp; European Projects)\Europe &amp; International\Outgoing Exchanges\Promotion\Promo 14-15\Erasmus+ flag.jpg"/>
          <p:cNvPicPr>
            <a:picLocks noChangeAspect="1" noChangeArrowheads="1"/>
          </p:cNvPicPr>
          <p:nvPr/>
        </p:nvPicPr>
        <p:blipFill>
          <a:blip r:embed="rId2" cstate="print"/>
          <a:srcRect/>
          <a:stretch>
            <a:fillRect/>
          </a:stretch>
        </p:blipFill>
        <p:spPr bwMode="auto">
          <a:xfrm>
            <a:off x="0" y="6386489"/>
            <a:ext cx="1650945" cy="471511"/>
          </a:xfrm>
          <a:prstGeom prst="rect">
            <a:avLst/>
          </a:prstGeom>
          <a:noFill/>
        </p:spPr>
      </p:pic>
      <p:sp>
        <p:nvSpPr>
          <p:cNvPr id="7" name="Retângulo 7"/>
          <p:cNvSpPr/>
          <p:nvPr/>
        </p:nvSpPr>
        <p:spPr>
          <a:xfrm>
            <a:off x="5508104" y="6499263"/>
            <a:ext cx="3650061" cy="246221"/>
          </a:xfrm>
          <a:prstGeom prst="rect">
            <a:avLst/>
          </a:prstGeom>
        </p:spPr>
        <p:txBody>
          <a:bodyPr wrap="square">
            <a:spAutoFit/>
          </a:bodyPr>
          <a:lstStyle/>
          <a:p>
            <a:pPr algn="r"/>
            <a:r>
              <a:rPr lang="en-GB" sz="1000" dirty="0" smtClean="0">
                <a:solidFill>
                  <a:prstClr val="black"/>
                </a:solidFill>
                <a:latin typeface="Arial" pitchFamily="34" charset="0"/>
                <a:cs typeface="Arial" pitchFamily="34" charset="0"/>
              </a:rPr>
              <a:t>Email: </a:t>
            </a:r>
            <a:r>
              <a:rPr lang="en-GB" sz="1000" u="sng" dirty="0">
                <a:solidFill>
                  <a:srgbClr val="FF0000"/>
                </a:solidFill>
                <a:latin typeface="Arial" pitchFamily="34" charset="0"/>
                <a:cs typeface="Arial" pitchFamily="34" charset="0"/>
              </a:rPr>
              <a:t>ERASMUSWorkPlacements@mdx.ac.uk</a:t>
            </a:r>
            <a:endParaRPr lang="en-GB" sz="1000" u="sng"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44027555"/>
              </p:ext>
            </p:extLst>
          </p:nvPr>
        </p:nvGraphicFramePr>
        <p:xfrm>
          <a:off x="14165" y="1314754"/>
          <a:ext cx="9144000" cy="4891190"/>
        </p:xfrm>
        <a:graphic>
          <a:graphicData uri="http://schemas.openxmlformats.org/drawingml/2006/table">
            <a:tbl>
              <a:tblPr firstRow="1" bandRow="1">
                <a:tableStyleId>{5C22544A-7EE6-4342-B048-85BDC9FD1C3A}</a:tableStyleId>
              </a:tblPr>
              <a:tblGrid>
                <a:gridCol w="2623276">
                  <a:extLst>
                    <a:ext uri="{9D8B030D-6E8A-4147-A177-3AD203B41FA5}">
                      <a16:colId xmlns:a16="http://schemas.microsoft.com/office/drawing/2014/main" val="20000"/>
                    </a:ext>
                  </a:extLst>
                </a:gridCol>
                <a:gridCol w="4757035">
                  <a:extLst>
                    <a:ext uri="{9D8B030D-6E8A-4147-A177-3AD203B41FA5}">
                      <a16:colId xmlns:a16="http://schemas.microsoft.com/office/drawing/2014/main" val="20001"/>
                    </a:ext>
                  </a:extLst>
                </a:gridCol>
                <a:gridCol w="1763689">
                  <a:extLst>
                    <a:ext uri="{9D8B030D-6E8A-4147-A177-3AD203B41FA5}">
                      <a16:colId xmlns:a16="http://schemas.microsoft.com/office/drawing/2014/main" val="20002"/>
                    </a:ext>
                  </a:extLst>
                </a:gridCol>
              </a:tblGrid>
              <a:tr h="806870">
                <a:tc>
                  <a:txBody>
                    <a:bodyPr/>
                    <a:lstStyle/>
                    <a:p>
                      <a:endParaRPr lang="en-GB" sz="1400" b="1" kern="1200" dirty="0" smtClean="0">
                        <a:solidFill>
                          <a:schemeClr val="lt1"/>
                        </a:solidFill>
                        <a:effectLst/>
                        <a:latin typeface="+mn-lt"/>
                        <a:ea typeface="+mn-ea"/>
                        <a:cs typeface="+mn-cs"/>
                      </a:endParaRPr>
                    </a:p>
                  </a:txBody>
                  <a:tcPr anchor="ctr">
                    <a:solidFill>
                      <a:schemeClr val="bg1"/>
                    </a:solidFill>
                  </a:tcPr>
                </a:tc>
                <a:tc gridSpan="2">
                  <a:txBody>
                    <a:bodyPr/>
                    <a:lstStyle/>
                    <a:p>
                      <a:endParaRPr lang="en-GB" sz="1400" b="0" dirty="0"/>
                    </a:p>
                  </a:txBody>
                  <a:tcPr>
                    <a:solidFill>
                      <a:schemeClr val="bg1"/>
                    </a:solidFill>
                  </a:tcPr>
                </a:tc>
                <a:tc hMerge="1">
                  <a:txBody>
                    <a:bodyPr/>
                    <a:lstStyle/>
                    <a:p>
                      <a:endParaRPr lang="en-GB"/>
                    </a:p>
                  </a:txBody>
                  <a:tcPr/>
                </a:tc>
                <a:extLst>
                  <a:ext uri="{0D108BD9-81ED-4DB2-BD59-A6C34878D82A}">
                    <a16:rowId xmlns:a16="http://schemas.microsoft.com/office/drawing/2014/main" val="10000"/>
                  </a:ext>
                </a:extLst>
              </a:tr>
              <a:tr h="281364">
                <a:tc rowSpan="4">
                  <a:txBody>
                    <a:bodyPr/>
                    <a:lstStyle/>
                    <a:p>
                      <a:r>
                        <a:rPr lang="en-GB" sz="1400" b="1" kern="1200" dirty="0" smtClean="0">
                          <a:solidFill>
                            <a:schemeClr val="dk1"/>
                          </a:solidFill>
                          <a:effectLst/>
                          <a:latin typeface="+mn-lt"/>
                          <a:ea typeface="+mn-ea"/>
                          <a:cs typeface="+mn-cs"/>
                        </a:rPr>
                        <a:t>Will students receive an Erasmus Grant?</a:t>
                      </a:r>
                      <a:endParaRPr lang="en-GB" sz="1400" dirty="0"/>
                    </a:p>
                  </a:txBody>
                  <a:tcPr anchor="ctr"/>
                </a:tc>
                <a:tc gridSpan="2">
                  <a:txBody>
                    <a:bodyPr/>
                    <a:lstStyle/>
                    <a:p>
                      <a:r>
                        <a:rPr lang="en-GB" sz="1400" kern="1200" dirty="0" smtClean="0">
                          <a:solidFill>
                            <a:schemeClr val="dk1"/>
                          </a:solidFill>
                          <a:effectLst/>
                          <a:latin typeface="+mn-lt"/>
                          <a:ea typeface="+mn-ea"/>
                          <a:cs typeface="+mn-cs"/>
                        </a:rPr>
                        <a:t>The grants available will depend of the country where the student goes on exchange:</a:t>
                      </a:r>
                      <a:endParaRPr lang="en-GB" sz="1400" b="0" dirty="0"/>
                    </a:p>
                  </a:txBody>
                  <a:tcPr/>
                </a:tc>
                <a:tc hMerge="1">
                  <a:txBody>
                    <a:bodyPr/>
                    <a:lstStyle/>
                    <a:p>
                      <a:endParaRPr lang="en-GB"/>
                    </a:p>
                  </a:txBody>
                  <a:tcPr/>
                </a:tc>
                <a:extLst>
                  <a:ext uri="{0D108BD9-81ED-4DB2-BD59-A6C34878D82A}">
                    <a16:rowId xmlns:a16="http://schemas.microsoft.com/office/drawing/2014/main" val="10001"/>
                  </a:ext>
                </a:extLst>
              </a:tr>
              <a:tr h="281364">
                <a:tc vMerge="1">
                  <a:txBody>
                    <a:bodyPr/>
                    <a:lstStyle/>
                    <a:p>
                      <a:endParaRPr lang="en-GB" sz="1400" dirty="0"/>
                    </a:p>
                  </a:txBody>
                  <a:tcPr anchor="ctr"/>
                </a:tc>
                <a:tc>
                  <a:txBody>
                    <a:bodyPr/>
                    <a:lstStyle/>
                    <a:p>
                      <a:pPr marL="88265" marR="167005" indent="457200" algn="ctr">
                        <a:spcAft>
                          <a:spcPts val="0"/>
                        </a:spcAft>
                      </a:pPr>
                      <a:r>
                        <a:rPr lang="en-GB" sz="1400" b="1" dirty="0">
                          <a:solidFill>
                            <a:srgbClr val="000000"/>
                          </a:solidFill>
                          <a:effectLst/>
                          <a:latin typeface="Trebuchet MS" panose="020B0603020202020204" pitchFamily="34" charset="0"/>
                          <a:ea typeface="SimSun" panose="02010600030101010101" pitchFamily="2" charset="-122"/>
                          <a:cs typeface="Calibri" panose="020F0502020204030204" pitchFamily="34" charset="0"/>
                        </a:rPr>
                        <a:t>Countries</a:t>
                      </a:r>
                      <a:endParaRPr lang="en-GB" sz="1400" dirty="0">
                        <a:effectLst/>
                        <a:latin typeface="Times New Roman" panose="02020603050405020304" pitchFamily="18" charset="0"/>
                        <a:ea typeface="SimSun" panose="02010600030101010101" pitchFamily="2" charset="-122"/>
                        <a:cs typeface="Arial" panose="020B0604020202020204" pitchFamily="34" charset="0"/>
                      </a:endParaRPr>
                    </a:p>
                  </a:txBody>
                  <a:tcPr anchor="ctr"/>
                </a:tc>
                <a:tc>
                  <a:txBody>
                    <a:bodyPr/>
                    <a:lstStyle/>
                    <a:p>
                      <a:pPr marL="87313" marR="167005" indent="1588" algn="ctr">
                        <a:spcAft>
                          <a:spcPts val="0"/>
                        </a:spcAft>
                      </a:pPr>
                      <a:r>
                        <a:rPr lang="en-GB" sz="1400" b="1" dirty="0">
                          <a:solidFill>
                            <a:srgbClr val="000000"/>
                          </a:solidFill>
                          <a:effectLst/>
                          <a:latin typeface="Trebuchet MS" panose="020B0603020202020204" pitchFamily="34" charset="0"/>
                          <a:ea typeface="SimSun" panose="02010600030101010101" pitchFamily="2" charset="-122"/>
                          <a:cs typeface="Calibri" panose="020F0502020204030204" pitchFamily="34" charset="0"/>
                        </a:rPr>
                        <a:t>Monthly grant</a:t>
                      </a:r>
                      <a:endParaRPr lang="en-GB" sz="1400" dirty="0">
                        <a:effectLst/>
                        <a:latin typeface="Times New Roman" panose="02020603050405020304" pitchFamily="18" charset="0"/>
                        <a:ea typeface="SimSun"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10002"/>
                  </a:ext>
                </a:extLst>
              </a:tr>
              <a:tr h="675273">
                <a:tc vMerge="1">
                  <a:txBody>
                    <a:bodyPr/>
                    <a:lstStyle/>
                    <a:p>
                      <a:endParaRPr lang="en-GB" sz="1400" dirty="0"/>
                    </a:p>
                  </a:txBody>
                  <a:tcPr anchor="ctr"/>
                </a:tc>
                <a:tc>
                  <a:txBody>
                    <a:bodyPr/>
                    <a:lstStyle/>
                    <a:p>
                      <a:pPr marL="14288" marR="167005" indent="-14288" algn="just">
                        <a:spcAft>
                          <a:spcPts val="0"/>
                        </a:spcAft>
                      </a:pPr>
                      <a:endParaRPr lang="en-GB" sz="1400" dirty="0" smtClean="0">
                        <a:solidFill>
                          <a:srgbClr val="000000"/>
                        </a:solidFill>
                        <a:effectLst/>
                        <a:latin typeface="Trebuchet MS" panose="020B0603020202020204" pitchFamily="34" charset="0"/>
                        <a:ea typeface="SimSun" panose="02010600030101010101" pitchFamily="2" charset="-122"/>
                        <a:cs typeface="Calibri" panose="020F0502020204030204" pitchFamily="34" charset="0"/>
                      </a:endParaRPr>
                    </a:p>
                    <a:p>
                      <a:pPr marL="14288" marR="167005" indent="-14288" algn="just">
                        <a:spcAft>
                          <a:spcPts val="0"/>
                        </a:spcAft>
                      </a:pPr>
                      <a:r>
                        <a:rPr lang="en-GB" sz="1400" dirty="0" smtClean="0">
                          <a:solidFill>
                            <a:srgbClr val="000000"/>
                          </a:solidFill>
                          <a:effectLst/>
                          <a:latin typeface="Trebuchet MS" panose="020B0603020202020204" pitchFamily="34" charset="0"/>
                          <a:ea typeface="SimSun" panose="02010600030101010101" pitchFamily="2" charset="-122"/>
                          <a:cs typeface="Calibri" panose="020F0502020204030204" pitchFamily="34" charset="0"/>
                        </a:rPr>
                        <a:t>Austria</a:t>
                      </a:r>
                      <a:r>
                        <a:rPr lang="en-GB" sz="1400" dirty="0">
                          <a:solidFill>
                            <a:srgbClr val="000000"/>
                          </a:solidFill>
                          <a:effectLst/>
                          <a:latin typeface="Trebuchet MS" panose="020B0603020202020204" pitchFamily="34" charset="0"/>
                          <a:ea typeface="SimSun" panose="02010600030101010101" pitchFamily="2" charset="-122"/>
                          <a:cs typeface="Calibri" panose="020F0502020204030204" pitchFamily="34" charset="0"/>
                        </a:rPr>
                        <a:t>, Denmark, Finland, France, Ireland, Italy, Liechtenstein, Norway, Sweden</a:t>
                      </a:r>
                      <a:endParaRPr lang="en-GB" sz="1400" dirty="0">
                        <a:effectLst/>
                        <a:latin typeface="Times New Roman" panose="02020603050405020304" pitchFamily="18" charset="0"/>
                        <a:ea typeface="SimSun" panose="02010600030101010101" pitchFamily="2" charset="-122"/>
                        <a:cs typeface="Arial" panose="020B0604020202020204" pitchFamily="34" charset="0"/>
                      </a:endParaRPr>
                    </a:p>
                  </a:txBody>
                  <a:tcPr anchor="ctr"/>
                </a:tc>
                <a:tc>
                  <a:txBody>
                    <a:bodyPr/>
                    <a:lstStyle/>
                    <a:p>
                      <a:pPr marL="88265" marR="167005" indent="457200" algn="ctr">
                        <a:spcAft>
                          <a:spcPts val="0"/>
                        </a:spcAft>
                      </a:pPr>
                      <a:r>
                        <a:rPr lang="en-GB" sz="1400" b="1" dirty="0">
                          <a:effectLst/>
                          <a:latin typeface="Trebuchet MS" panose="020B0603020202020204" pitchFamily="34" charset="0"/>
                          <a:ea typeface="SimSun" panose="02010600030101010101" pitchFamily="2" charset="-122"/>
                          <a:cs typeface="Arial" panose="020B0604020202020204" pitchFamily="34" charset="0"/>
                        </a:rPr>
                        <a:t>€</a:t>
                      </a:r>
                      <a:r>
                        <a:rPr lang="en-GB" sz="1400" b="1" dirty="0" smtClean="0">
                          <a:effectLst/>
                          <a:latin typeface="Trebuchet MS" panose="020B0603020202020204" pitchFamily="34" charset="0"/>
                          <a:ea typeface="SimSun" panose="02010600030101010101" pitchFamily="2" charset="-122"/>
                          <a:cs typeface="Arial" panose="020B0604020202020204" pitchFamily="34" charset="0"/>
                        </a:rPr>
                        <a:t>450</a:t>
                      </a:r>
                      <a:endParaRPr lang="en-GB" sz="1400" dirty="0">
                        <a:effectLst/>
                        <a:latin typeface="Times New Roman" panose="02020603050405020304" pitchFamily="18" charset="0"/>
                        <a:ea typeface="SimSun"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10003"/>
                  </a:ext>
                </a:extLst>
              </a:tr>
              <a:tr h="1069182">
                <a:tc vMerge="1">
                  <a:txBody>
                    <a:bodyPr/>
                    <a:lstStyle/>
                    <a:p>
                      <a:endParaRPr lang="en-GB" sz="1400" dirty="0"/>
                    </a:p>
                  </a:txBody>
                  <a:tcPr anchor="ctr"/>
                </a:tc>
                <a:tc>
                  <a:txBody>
                    <a:bodyPr/>
                    <a:lstStyle/>
                    <a:p>
                      <a:pPr marL="14288" indent="-14288" algn="just">
                        <a:spcAft>
                          <a:spcPts val="0"/>
                        </a:spcAft>
                      </a:pPr>
                      <a:endParaRPr lang="en-GB" sz="1400" dirty="0" smtClean="0">
                        <a:effectLst/>
                        <a:latin typeface="Trebuchet MS" panose="020B0603020202020204" pitchFamily="34" charset="0"/>
                        <a:ea typeface="SimSun" panose="02010600030101010101" pitchFamily="2" charset="-122"/>
                        <a:cs typeface="Times New Roman" panose="02020603050405020304" pitchFamily="18" charset="0"/>
                      </a:endParaRPr>
                    </a:p>
                    <a:p>
                      <a:pPr marL="14288" indent="-14288" algn="just">
                        <a:spcAft>
                          <a:spcPts val="0"/>
                        </a:spcAft>
                      </a:pPr>
                      <a:r>
                        <a:rPr lang="en-GB" sz="1400" dirty="0" smtClean="0">
                          <a:effectLst/>
                          <a:latin typeface="Trebuchet MS" panose="020B0603020202020204" pitchFamily="34" charset="0"/>
                          <a:ea typeface="SimSun" panose="02010600030101010101" pitchFamily="2" charset="-122"/>
                          <a:cs typeface="Times New Roman" panose="02020603050405020304" pitchFamily="18" charset="0"/>
                        </a:rPr>
                        <a:t>Belgium</a:t>
                      </a:r>
                      <a:r>
                        <a:rPr lang="en-GB" sz="1400" dirty="0">
                          <a:effectLst/>
                          <a:latin typeface="Trebuchet MS" panose="020B0603020202020204" pitchFamily="34" charset="0"/>
                          <a:ea typeface="SimSun" panose="02010600030101010101" pitchFamily="2" charset="-122"/>
                          <a:cs typeface="Times New Roman" panose="02020603050405020304" pitchFamily="18" charset="0"/>
                        </a:rPr>
                        <a:t>, Croatia, Cyprus, Czech Republic, Germany, Greece, Iceland, Luxembourg, Netherlands, Portugal, Slovenia, Spain, Turkey, Bulgaria, Estonia, Hungary, Latvia, Lithuania, Malta, Poland, Romania, Slovakia</a:t>
                      </a:r>
                      <a:endParaRPr lang="en-GB" sz="1400" dirty="0">
                        <a:effectLst/>
                        <a:latin typeface="Consolas" panose="020B0609020204030204" pitchFamily="49" charset="0"/>
                        <a:ea typeface="SimSun" panose="02010600030101010101" pitchFamily="2" charset="-122"/>
                        <a:cs typeface="Times New Roman" panose="02020603050405020304" pitchFamily="18" charset="0"/>
                      </a:endParaRPr>
                    </a:p>
                  </a:txBody>
                  <a:tcPr anchor="ctr"/>
                </a:tc>
                <a:tc>
                  <a:txBody>
                    <a:bodyPr/>
                    <a:lstStyle/>
                    <a:p>
                      <a:pPr marL="88265" marR="167005" indent="457200" algn="ctr">
                        <a:spcAft>
                          <a:spcPts val="0"/>
                        </a:spcAft>
                      </a:pPr>
                      <a:r>
                        <a:rPr lang="en-GB" sz="1400" b="1" dirty="0" smtClean="0">
                          <a:effectLst/>
                          <a:latin typeface="Trebuchet MS" panose="020B0603020202020204" pitchFamily="34" charset="0"/>
                          <a:ea typeface="SimSun" panose="02010600030101010101" pitchFamily="2" charset="-122"/>
                          <a:cs typeface="Arial" panose="020B0604020202020204" pitchFamily="34" charset="0"/>
                        </a:rPr>
                        <a:t>€400</a:t>
                      </a:r>
                      <a:endParaRPr lang="en-GB" sz="1400" dirty="0">
                        <a:effectLst/>
                        <a:latin typeface="Times New Roman" panose="02020603050405020304" pitchFamily="18" charset="0"/>
                        <a:ea typeface="SimSun"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val="10004"/>
                  </a:ext>
                </a:extLst>
              </a:tr>
              <a:tr h="1463091">
                <a:tc>
                  <a:txBody>
                    <a:bodyPr/>
                    <a:lstStyle/>
                    <a:p>
                      <a:r>
                        <a:rPr lang="en-GB" sz="1400" b="1" kern="1200" dirty="0" smtClean="0">
                          <a:solidFill>
                            <a:schemeClr val="dk1"/>
                          </a:solidFill>
                          <a:effectLst/>
                          <a:latin typeface="+mn-lt"/>
                          <a:ea typeface="+mn-ea"/>
                          <a:cs typeface="+mn-cs"/>
                        </a:rPr>
                        <a:t>I have secured a Work Placement, what should I do?</a:t>
                      </a:r>
                      <a:endParaRPr lang="en-GB" sz="1400" dirty="0"/>
                    </a:p>
                  </a:txBody>
                  <a:tcPr anchor="ctr"/>
                </a:tc>
                <a:tc gridSpan="2">
                  <a:txBody>
                    <a:bodyPr/>
                    <a:lstStyle/>
                    <a:p>
                      <a:pPr marL="0" lvl="0" indent="0">
                        <a:buFont typeface="+mj-lt"/>
                        <a:buNone/>
                      </a:pPr>
                      <a:endParaRPr lang="en-GB" sz="1400" kern="1200" dirty="0" smtClean="0">
                        <a:solidFill>
                          <a:schemeClr val="dk1"/>
                        </a:solidFill>
                        <a:effectLst/>
                        <a:latin typeface="+mn-lt"/>
                        <a:ea typeface="+mn-ea"/>
                        <a:cs typeface="+mn-cs"/>
                      </a:endParaRPr>
                    </a:p>
                    <a:p>
                      <a:pPr marL="0" lvl="0" indent="0">
                        <a:buFont typeface="+mj-lt"/>
                        <a:buNone/>
                      </a:pPr>
                      <a:r>
                        <a:rPr lang="en-GB" sz="1400" kern="1200" dirty="0" smtClean="0">
                          <a:solidFill>
                            <a:schemeClr val="dk1"/>
                          </a:solidFill>
                          <a:effectLst/>
                          <a:latin typeface="+mn-lt"/>
                          <a:ea typeface="+mn-ea"/>
                          <a:cs typeface="+mn-cs"/>
                        </a:rPr>
                        <a:t>1. Complete the form for Employability Team: </a:t>
                      </a:r>
                      <a:r>
                        <a:rPr lang="en-GB" sz="1400" u="sng" kern="1200" dirty="0" smtClean="0">
                          <a:solidFill>
                            <a:schemeClr val="dk1"/>
                          </a:solidFill>
                          <a:effectLst/>
                          <a:latin typeface="+mn-lt"/>
                          <a:ea typeface="+mn-ea"/>
                          <a:cs typeface="+mn-cs"/>
                          <a:hlinkClick r:id="rId3"/>
                        </a:rPr>
                        <a:t>http://goo.gl/forms/whRL1pt7Eg</a:t>
                      </a:r>
                      <a:r>
                        <a:rPr lang="en-GB" sz="1400" kern="1200" dirty="0" smtClean="0">
                          <a:solidFill>
                            <a:schemeClr val="dk1"/>
                          </a:solidFill>
                          <a:effectLst/>
                          <a:latin typeface="+mn-lt"/>
                          <a:ea typeface="+mn-ea"/>
                          <a:cs typeface="+mn-cs"/>
                        </a:rPr>
                        <a:t> </a:t>
                      </a:r>
                    </a:p>
                    <a:p>
                      <a:pPr marL="0" indent="0">
                        <a:buFont typeface="+mj-lt"/>
                        <a:buNone/>
                      </a:pPr>
                      <a:r>
                        <a:rPr lang="en-GB" sz="1400" kern="1200" dirty="0" smtClean="0">
                          <a:solidFill>
                            <a:schemeClr val="dk1"/>
                          </a:solidFill>
                          <a:effectLst/>
                          <a:latin typeface="+mn-lt"/>
                          <a:ea typeface="+mn-ea"/>
                          <a:cs typeface="+mn-cs"/>
                        </a:rPr>
                        <a:t> </a:t>
                      </a:r>
                    </a:p>
                    <a:p>
                      <a:pPr marL="0" indent="0">
                        <a:buFont typeface="+mj-lt"/>
                        <a:buNone/>
                      </a:pPr>
                      <a:r>
                        <a:rPr lang="en-GB" sz="1400" kern="1200" dirty="0" smtClean="0">
                          <a:solidFill>
                            <a:schemeClr val="dk1"/>
                          </a:solidFill>
                          <a:effectLst/>
                          <a:latin typeface="+mn-lt"/>
                          <a:ea typeface="+mn-ea"/>
                          <a:cs typeface="+mn-cs"/>
                        </a:rPr>
                        <a:t>2. To receive the Grant, send an email to </a:t>
                      </a:r>
                      <a:r>
                        <a:rPr lang="en-GB" sz="1400" u="sng" kern="1200" dirty="0" smtClean="0">
                          <a:solidFill>
                            <a:schemeClr val="dk1"/>
                          </a:solidFill>
                          <a:effectLst/>
                          <a:latin typeface="+mn-lt"/>
                          <a:ea typeface="+mn-ea"/>
                          <a:cs typeface="+mn-cs"/>
                          <a:hlinkClick r:id="rId4"/>
                        </a:rPr>
                        <a:t>ERASMUSWorkPlacements@mdx.ac.uk</a:t>
                      </a:r>
                      <a:r>
                        <a:rPr lang="en-GB" sz="1400" kern="1200" dirty="0" smtClean="0">
                          <a:solidFill>
                            <a:schemeClr val="dk1"/>
                          </a:solidFill>
                          <a:effectLst/>
                          <a:latin typeface="+mn-lt"/>
                          <a:ea typeface="+mn-ea"/>
                          <a:cs typeface="+mn-cs"/>
                        </a:rPr>
                        <a:t> with your </a:t>
                      </a:r>
                      <a:r>
                        <a:rPr lang="en-GB" sz="1400" u="sng" kern="1200" dirty="0" smtClean="0">
                          <a:solidFill>
                            <a:schemeClr val="dk1"/>
                          </a:solidFill>
                          <a:effectLst/>
                          <a:latin typeface="+mn-lt"/>
                          <a:ea typeface="+mn-ea"/>
                          <a:cs typeface="+mn-cs"/>
                        </a:rPr>
                        <a:t>MDX number</a:t>
                      </a:r>
                      <a:r>
                        <a:rPr lang="en-GB" sz="1400" kern="1200" dirty="0" smtClean="0">
                          <a:solidFill>
                            <a:schemeClr val="dk1"/>
                          </a:solidFill>
                          <a:effectLst/>
                          <a:latin typeface="+mn-lt"/>
                          <a:ea typeface="+mn-ea"/>
                          <a:cs typeface="+mn-cs"/>
                        </a:rPr>
                        <a:t>, the </a:t>
                      </a:r>
                      <a:r>
                        <a:rPr lang="en-GB" sz="1400" u="sng" kern="1200" dirty="0" smtClean="0">
                          <a:solidFill>
                            <a:schemeClr val="dk1"/>
                          </a:solidFill>
                          <a:effectLst/>
                          <a:latin typeface="+mn-lt"/>
                          <a:ea typeface="+mn-ea"/>
                          <a:cs typeface="+mn-cs"/>
                        </a:rPr>
                        <a:t>details of the host organisation</a:t>
                      </a:r>
                      <a:r>
                        <a:rPr lang="en-GB" sz="1400" kern="120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(name, address, phone, email, etc.) and the </a:t>
                      </a:r>
                      <a:r>
                        <a:rPr lang="en-GB" sz="1400" u="sng" kern="1200" dirty="0" smtClean="0">
                          <a:solidFill>
                            <a:schemeClr val="dk1"/>
                          </a:solidFill>
                          <a:effectLst/>
                          <a:latin typeface="+mn-lt"/>
                          <a:ea typeface="+mn-ea"/>
                          <a:cs typeface="+mn-cs"/>
                        </a:rPr>
                        <a:t>start and end </a:t>
                      </a:r>
                      <a:r>
                        <a:rPr lang="en-GB" sz="1400" u="sng" kern="1200" dirty="0" smtClean="0">
                          <a:solidFill>
                            <a:schemeClr val="dk1"/>
                          </a:solidFill>
                          <a:effectLst/>
                          <a:latin typeface="+mn-lt"/>
                          <a:ea typeface="+mn-ea"/>
                          <a:cs typeface="+mn-cs"/>
                        </a:rPr>
                        <a:t>date </a:t>
                      </a:r>
                      <a:r>
                        <a:rPr lang="en-GB" sz="1400" u="sng" kern="1200" dirty="0" smtClean="0">
                          <a:solidFill>
                            <a:schemeClr val="dk1"/>
                          </a:solidFill>
                          <a:effectLst/>
                          <a:latin typeface="+mn-lt"/>
                          <a:ea typeface="+mn-ea"/>
                          <a:cs typeface="+mn-cs"/>
                        </a:rPr>
                        <a:t>of your exchange</a:t>
                      </a:r>
                      <a:r>
                        <a:rPr lang="en-GB" sz="1400" kern="1200" dirty="0" smtClean="0">
                          <a:solidFill>
                            <a:schemeClr val="dk1"/>
                          </a:solidFill>
                          <a:effectLst/>
                          <a:latin typeface="+mn-lt"/>
                          <a:ea typeface="+mn-ea"/>
                          <a:cs typeface="+mn-cs"/>
                        </a:rPr>
                        <a:t>.</a:t>
                      </a:r>
                    </a:p>
                    <a:p>
                      <a:pPr marL="0" indent="0">
                        <a:buFont typeface="+mj-lt"/>
                        <a:buNone/>
                      </a:pPr>
                      <a:endParaRPr lang="en-GB" sz="1400" kern="1200" dirty="0" smtClean="0">
                        <a:solidFill>
                          <a:schemeClr val="dk1"/>
                        </a:solidFill>
                        <a:effectLst/>
                        <a:latin typeface="+mn-lt"/>
                        <a:ea typeface="+mn-ea"/>
                        <a:cs typeface="+mn-cs"/>
                      </a:endParaRPr>
                    </a:p>
                  </a:txBody>
                  <a:tcPr/>
                </a:tc>
                <a:tc hMerge="1">
                  <a:txBody>
                    <a:bodyPr/>
                    <a:lstStyle/>
                    <a:p>
                      <a:endParaRPr lang="en-GB"/>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6806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Erasmus+ documents for work placements</a:t>
            </a:r>
            <a:endParaRPr lang="en-GB" dirty="0">
              <a:solidFill>
                <a:srgbClr val="FF0000"/>
              </a:solidFill>
            </a:endParaRPr>
          </a:p>
        </p:txBody>
      </p:sp>
      <p:sp>
        <p:nvSpPr>
          <p:cNvPr id="3" name="Content Placeholder 2"/>
          <p:cNvSpPr>
            <a:spLocks noGrp="1"/>
          </p:cNvSpPr>
          <p:nvPr>
            <p:ph sz="half" idx="1"/>
          </p:nvPr>
        </p:nvSpPr>
        <p:spPr>
          <a:xfrm>
            <a:off x="190500" y="1628800"/>
            <a:ext cx="8773988" cy="4497363"/>
          </a:xfrm>
        </p:spPr>
        <p:txBody>
          <a:bodyPr/>
          <a:lstStyle/>
          <a:p>
            <a:pPr marL="0" indent="0">
              <a:buNone/>
            </a:pPr>
            <a:r>
              <a:rPr lang="en-GB" sz="2000" b="1" dirty="0" smtClean="0">
                <a:solidFill>
                  <a:srgbClr val="FF0000"/>
                </a:solidFill>
              </a:rPr>
              <a:t>Before </a:t>
            </a:r>
            <a:r>
              <a:rPr lang="en-GB" sz="2000" b="1" dirty="0" smtClean="0">
                <a:solidFill>
                  <a:srgbClr val="FF0000"/>
                </a:solidFill>
              </a:rPr>
              <a:t>the internship:</a:t>
            </a:r>
            <a:endParaRPr lang="en-GB" sz="2000" b="1" dirty="0" smtClean="0">
              <a:solidFill>
                <a:srgbClr val="FF0000"/>
              </a:solidFill>
            </a:endParaRPr>
          </a:p>
          <a:p>
            <a:pPr lvl="1"/>
            <a:r>
              <a:rPr lang="en-GB" sz="1600" b="1" dirty="0" smtClean="0"/>
              <a:t>Erasmus+ </a:t>
            </a:r>
            <a:r>
              <a:rPr lang="en-GB" sz="1600" b="1" dirty="0" smtClean="0"/>
              <a:t>Traineeship </a:t>
            </a:r>
            <a:r>
              <a:rPr lang="en-GB" sz="1600" b="1" dirty="0" smtClean="0"/>
              <a:t>Agreement</a:t>
            </a:r>
            <a:r>
              <a:rPr lang="en-GB" sz="1600" dirty="0" smtClean="0"/>
              <a:t>: to be signed by </a:t>
            </a:r>
            <a:r>
              <a:rPr lang="en-GB" sz="1600" dirty="0" smtClean="0"/>
              <a:t>the student, employability </a:t>
            </a:r>
            <a:r>
              <a:rPr lang="en-GB" sz="1600" dirty="0" smtClean="0"/>
              <a:t>team/programme leader/research supervisor and the receiving university/company</a:t>
            </a:r>
          </a:p>
          <a:p>
            <a:pPr lvl="1"/>
            <a:r>
              <a:rPr lang="en-GB" sz="1600" b="1" dirty="0"/>
              <a:t>Erasmus+ </a:t>
            </a:r>
            <a:r>
              <a:rPr lang="en-GB" sz="1600" b="1" dirty="0" smtClean="0"/>
              <a:t>Grant Agreement</a:t>
            </a:r>
            <a:r>
              <a:rPr lang="en-GB" sz="1600" dirty="0" smtClean="0"/>
              <a:t>: to be signed by </a:t>
            </a:r>
            <a:r>
              <a:rPr lang="en-GB" sz="1600" dirty="0" smtClean="0"/>
              <a:t>the student </a:t>
            </a:r>
            <a:r>
              <a:rPr lang="en-GB" sz="1600" dirty="0" smtClean="0"/>
              <a:t>and the E&amp;E team</a:t>
            </a:r>
          </a:p>
          <a:p>
            <a:pPr marL="0" indent="0">
              <a:buNone/>
            </a:pPr>
            <a:endParaRPr lang="en-GB" sz="2000" dirty="0" smtClean="0"/>
          </a:p>
          <a:p>
            <a:pPr marL="0" indent="0">
              <a:buNone/>
            </a:pPr>
            <a:r>
              <a:rPr lang="en-GB" sz="2000" b="1" dirty="0" smtClean="0">
                <a:solidFill>
                  <a:srgbClr val="FF0000"/>
                </a:solidFill>
              </a:rPr>
              <a:t>During internship:</a:t>
            </a:r>
            <a:endParaRPr lang="en-GB" sz="2000" b="1" dirty="0" smtClean="0">
              <a:solidFill>
                <a:srgbClr val="FF0000"/>
              </a:solidFill>
            </a:endParaRPr>
          </a:p>
          <a:p>
            <a:pPr lvl="1"/>
            <a:r>
              <a:rPr lang="en-GB" sz="1600" b="1" dirty="0" smtClean="0"/>
              <a:t>Certificate of Attendance: </a:t>
            </a:r>
            <a:r>
              <a:rPr lang="en-GB" sz="1600" dirty="0" smtClean="0"/>
              <a:t>to be completed, signed and stamped by </a:t>
            </a:r>
            <a:r>
              <a:rPr lang="en-GB" sz="1600" dirty="0"/>
              <a:t>the receiving </a:t>
            </a:r>
            <a:r>
              <a:rPr lang="en-GB" sz="1600" dirty="0" smtClean="0"/>
              <a:t>university/organisation</a:t>
            </a:r>
          </a:p>
          <a:p>
            <a:pPr marL="0" indent="0">
              <a:buNone/>
            </a:pPr>
            <a:endParaRPr lang="en-GB" sz="2000" dirty="0" smtClean="0"/>
          </a:p>
          <a:p>
            <a:pPr marL="0" indent="0">
              <a:buNone/>
            </a:pPr>
            <a:r>
              <a:rPr lang="en-GB" sz="2000" b="1" dirty="0" smtClean="0">
                <a:solidFill>
                  <a:srgbClr val="FF0000"/>
                </a:solidFill>
              </a:rPr>
              <a:t>After internship</a:t>
            </a:r>
            <a:r>
              <a:rPr lang="en-GB" sz="2000" b="1" dirty="0">
                <a:solidFill>
                  <a:srgbClr val="FF0000"/>
                </a:solidFill>
              </a:rPr>
              <a:t>:</a:t>
            </a:r>
          </a:p>
          <a:p>
            <a:pPr lvl="1"/>
            <a:r>
              <a:rPr lang="en-GB" sz="1600" b="1" dirty="0" smtClean="0"/>
              <a:t>Online </a:t>
            </a:r>
            <a:r>
              <a:rPr lang="en-GB" sz="1600" b="1" dirty="0" smtClean="0"/>
              <a:t>Survey: </a:t>
            </a:r>
            <a:r>
              <a:rPr lang="en-GB" sz="1600" dirty="0" smtClean="0"/>
              <a:t>compulsory online report sent to </a:t>
            </a:r>
            <a:r>
              <a:rPr lang="en-GB" sz="1600" dirty="0" smtClean="0"/>
              <a:t>student’s </a:t>
            </a:r>
            <a:r>
              <a:rPr lang="en-GB" sz="1600" dirty="0" smtClean="0"/>
              <a:t>email</a:t>
            </a:r>
          </a:p>
          <a:p>
            <a:pPr lvl="1"/>
            <a:r>
              <a:rPr lang="en-GB" sz="1600" b="1" dirty="0" smtClean="0"/>
              <a:t>Feedback form </a:t>
            </a:r>
            <a:endParaRPr lang="en-GB" sz="1600" b="1" dirty="0"/>
          </a:p>
          <a:p>
            <a:pPr marL="0" indent="0">
              <a:buNone/>
            </a:pPr>
            <a:endParaRPr lang="en-GB" dirty="0"/>
          </a:p>
        </p:txBody>
      </p:sp>
    </p:spTree>
    <p:extLst>
      <p:ext uri="{BB962C8B-B14F-4D97-AF65-F5344CB8AC3E}">
        <p14:creationId xmlns:p14="http://schemas.microsoft.com/office/powerpoint/2010/main" val="228282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1520" y="274638"/>
            <a:ext cx="7405836" cy="487362"/>
          </a:xfrm>
        </p:spPr>
        <p:txBody>
          <a:bodyPr/>
          <a:lstStyle/>
          <a:p>
            <a:pPr eaLnBrk="1" hangingPunct="1"/>
            <a:r>
              <a:rPr lang="en-US" dirty="0">
                <a:solidFill>
                  <a:srgbClr val="FF0000"/>
                </a:solidFill>
              </a:rPr>
              <a:t>What do MDX students say?</a:t>
            </a:r>
          </a:p>
        </p:txBody>
      </p:sp>
      <p:sp>
        <p:nvSpPr>
          <p:cNvPr id="22532" name="Title 6"/>
          <p:cNvSpPr txBox="1">
            <a:spLocks/>
          </p:cNvSpPr>
          <p:nvPr/>
        </p:nvSpPr>
        <p:spPr bwMode="auto">
          <a:xfrm>
            <a:off x="224086" y="609600"/>
            <a:ext cx="6781800" cy="487363"/>
          </a:xfrm>
          <a:prstGeom prst="rect">
            <a:avLst/>
          </a:prstGeom>
          <a:noFill/>
          <a:ln w="9525">
            <a:noFill/>
            <a:miter lim="800000"/>
            <a:headEnd/>
            <a:tailEnd/>
          </a:ln>
        </p:spPr>
        <p:txBody>
          <a:bodyPr/>
          <a:lstStyle/>
          <a:p>
            <a:endParaRPr lang="en-US" sz="2400" dirty="0">
              <a:solidFill>
                <a:srgbClr val="6E6E6E"/>
              </a:solidFill>
              <a:cs typeface="Arial" charset="0"/>
            </a:endParaRPr>
          </a:p>
        </p:txBody>
      </p:sp>
      <p:sp>
        <p:nvSpPr>
          <p:cNvPr id="4" name="Rectangle 3"/>
          <p:cNvSpPr/>
          <p:nvPr/>
        </p:nvSpPr>
        <p:spPr>
          <a:xfrm>
            <a:off x="255390" y="1289565"/>
            <a:ext cx="5180706" cy="3970318"/>
          </a:xfrm>
          <a:prstGeom prst="rect">
            <a:avLst/>
          </a:prstGeom>
        </p:spPr>
        <p:txBody>
          <a:bodyPr wrap="square">
            <a:spAutoFit/>
          </a:bodyPr>
          <a:lstStyle/>
          <a:p>
            <a:r>
              <a:rPr lang="en-US" sz="1400" b="1" i="1" dirty="0">
                <a:solidFill>
                  <a:srgbClr val="00B0F0"/>
                </a:solidFill>
                <a:latin typeface="arial" panose="020B0604020202020204" pitchFamily="34" charset="0"/>
              </a:rPr>
              <a:t>“From the moment I arrived in Valencia to when I left, everyone was kind and helpful in helping me adjust to the cultural differences and showing patience with my poor Spanish skills</a:t>
            </a:r>
            <a:r>
              <a:rPr lang="en-US" sz="1400" b="1" i="1" dirty="0" smtClean="0">
                <a:solidFill>
                  <a:srgbClr val="00B0F0"/>
                </a:solidFill>
                <a:latin typeface="arial" panose="020B0604020202020204" pitchFamily="34" charset="0"/>
              </a:rPr>
              <a:t>.</a:t>
            </a:r>
          </a:p>
          <a:p>
            <a:endParaRPr lang="en-US" sz="1400" b="1" i="1" dirty="0">
              <a:solidFill>
                <a:srgbClr val="00B0F0"/>
              </a:solidFill>
              <a:latin typeface="arial" panose="020B0604020202020204" pitchFamily="34" charset="0"/>
            </a:endParaRPr>
          </a:p>
          <a:p>
            <a:r>
              <a:rPr lang="en-US" sz="1400" b="1" i="1" dirty="0" smtClean="0">
                <a:solidFill>
                  <a:srgbClr val="00B0F0"/>
                </a:solidFill>
                <a:latin typeface="arial" panose="020B0604020202020204" pitchFamily="34" charset="0"/>
              </a:rPr>
              <a:t>This </a:t>
            </a:r>
            <a:r>
              <a:rPr lang="en-US" sz="1400" b="1" i="1" dirty="0">
                <a:solidFill>
                  <a:srgbClr val="00B0F0"/>
                </a:solidFill>
                <a:latin typeface="arial" panose="020B0604020202020204" pitchFamily="34" charset="0"/>
              </a:rPr>
              <a:t>wasn't too much of a problem, because we had the Mediterranean right at our door step. As for our placement, I was working with FISH to identify and quantify microbes. I have learnt a lot about this technique and the potential applications of it. UPV has an amazing campus with incredible facilities and staff which I could write thousands of words on!</a:t>
            </a:r>
          </a:p>
          <a:p>
            <a:endParaRPr lang="en-US" sz="1400" b="1" i="1" dirty="0" smtClean="0">
              <a:solidFill>
                <a:srgbClr val="00B0F0"/>
              </a:solidFill>
              <a:latin typeface="arial" panose="020B0604020202020204" pitchFamily="34" charset="0"/>
            </a:endParaRPr>
          </a:p>
          <a:p>
            <a:r>
              <a:rPr lang="en-US" sz="1400" b="1" i="1" dirty="0" smtClean="0">
                <a:solidFill>
                  <a:srgbClr val="00B0F0"/>
                </a:solidFill>
                <a:latin typeface="arial" panose="020B0604020202020204" pitchFamily="34" charset="0"/>
              </a:rPr>
              <a:t>This </a:t>
            </a:r>
            <a:r>
              <a:rPr lang="en-US" sz="1400" b="1" i="1" dirty="0">
                <a:solidFill>
                  <a:srgbClr val="00B0F0"/>
                </a:solidFill>
                <a:latin typeface="arial" panose="020B0604020202020204" pitchFamily="34" charset="0"/>
              </a:rPr>
              <a:t>was an amazing experience and I would just like say thank you again to everyone involved to make it happen</a:t>
            </a:r>
            <a:r>
              <a:rPr lang="en-US" sz="1400" b="1" i="1" dirty="0" smtClean="0">
                <a:solidFill>
                  <a:srgbClr val="00B0F0"/>
                </a:solidFill>
                <a:latin typeface="arial" panose="020B0604020202020204" pitchFamily="34" charset="0"/>
              </a:rPr>
              <a:t>.”</a:t>
            </a:r>
          </a:p>
          <a:p>
            <a:endParaRPr lang="en-US" sz="1400" dirty="0">
              <a:solidFill>
                <a:srgbClr val="333333"/>
              </a:solidFill>
              <a:latin typeface="arial" panose="020B0604020202020204" pitchFamily="34" charset="0"/>
            </a:endParaRPr>
          </a:p>
          <a:p>
            <a:r>
              <a:rPr lang="en-US" sz="1400" dirty="0" err="1">
                <a:solidFill>
                  <a:srgbClr val="333333"/>
                </a:solidFill>
                <a:latin typeface="arial" panose="020B0604020202020204" pitchFamily="34" charset="0"/>
              </a:rPr>
              <a:t>Rugare</a:t>
            </a:r>
            <a:r>
              <a:rPr lang="en-US" sz="1400" dirty="0">
                <a:solidFill>
                  <a:srgbClr val="333333"/>
                </a:solidFill>
                <a:latin typeface="arial" panose="020B0604020202020204" pitchFamily="34" charset="0"/>
              </a:rPr>
              <a:t> </a:t>
            </a:r>
            <a:r>
              <a:rPr lang="en-US" sz="1400" dirty="0" err="1" smtClean="0">
                <a:solidFill>
                  <a:srgbClr val="333333"/>
                </a:solidFill>
                <a:latin typeface="arial" panose="020B0604020202020204" pitchFamily="34" charset="0"/>
              </a:rPr>
              <a:t>Maruzani</a:t>
            </a:r>
            <a:r>
              <a:rPr lang="en-US" sz="1400" dirty="0" smtClean="0">
                <a:solidFill>
                  <a:srgbClr val="333333"/>
                </a:solidFill>
                <a:latin typeface="arial" panose="020B0604020202020204" pitchFamily="34" charset="0"/>
              </a:rPr>
              <a:t>, </a:t>
            </a:r>
            <a:r>
              <a:rPr lang="en-US" sz="1400" b="1" dirty="0">
                <a:solidFill>
                  <a:srgbClr val="333333"/>
                </a:solidFill>
                <a:latin typeface="arial" panose="020B0604020202020204" pitchFamily="34" charset="0"/>
              </a:rPr>
              <a:t>BSc Biosciences Student on </a:t>
            </a:r>
            <a:r>
              <a:rPr lang="en-US" sz="1400" b="1" dirty="0" smtClean="0">
                <a:solidFill>
                  <a:srgbClr val="333333"/>
                </a:solidFill>
                <a:latin typeface="arial" panose="020B0604020202020204" pitchFamily="34" charset="0"/>
              </a:rPr>
              <a:t>Work </a:t>
            </a:r>
            <a:r>
              <a:rPr lang="en-US" sz="1400" b="1" dirty="0">
                <a:solidFill>
                  <a:srgbClr val="333333"/>
                </a:solidFill>
                <a:latin typeface="arial" panose="020B0604020202020204" pitchFamily="34" charset="0"/>
              </a:rPr>
              <a:t>Placement </a:t>
            </a:r>
            <a:r>
              <a:rPr lang="en-US" sz="1400" b="1" dirty="0" smtClean="0">
                <a:solidFill>
                  <a:srgbClr val="333333"/>
                </a:solidFill>
                <a:latin typeface="arial" panose="020B0604020202020204" pitchFamily="34" charset="0"/>
              </a:rPr>
              <a:t>in Valencia</a:t>
            </a:r>
            <a:r>
              <a:rPr lang="en-US" sz="1400" b="1" dirty="0">
                <a:solidFill>
                  <a:srgbClr val="333333"/>
                </a:solidFill>
                <a:latin typeface="arial" panose="020B0604020202020204" pitchFamily="34" charset="0"/>
              </a:rPr>
              <a:t>, Spain</a:t>
            </a:r>
            <a:endParaRPr lang="en-US" sz="1400" b="1" dirty="0">
              <a:solidFill>
                <a:srgbClr val="333333"/>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683622" y="1196752"/>
            <a:ext cx="3064841" cy="5448606"/>
          </a:xfrm>
          <a:prstGeom prst="rect">
            <a:avLst/>
          </a:prstGeom>
        </p:spPr>
      </p:pic>
    </p:spTree>
    <p:extLst>
      <p:ext uri="{BB962C8B-B14F-4D97-AF65-F5344CB8AC3E}">
        <p14:creationId xmlns:p14="http://schemas.microsoft.com/office/powerpoint/2010/main" val="2324299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What do MDX students say?</a:t>
            </a:r>
            <a:endParaRPr lang="en-GB" dirty="0"/>
          </a:p>
        </p:txBody>
      </p:sp>
      <p:sp>
        <p:nvSpPr>
          <p:cNvPr id="3" name="Content Placeholder 2"/>
          <p:cNvSpPr>
            <a:spLocks noGrp="1"/>
          </p:cNvSpPr>
          <p:nvPr>
            <p:ph sz="half" idx="1"/>
          </p:nvPr>
        </p:nvSpPr>
        <p:spPr>
          <a:xfrm>
            <a:off x="190500" y="1268760"/>
            <a:ext cx="8816776" cy="2747471"/>
          </a:xfrm>
        </p:spPr>
        <p:txBody>
          <a:bodyPr/>
          <a:lstStyle/>
          <a:p>
            <a:pPr marL="0" lvl="1" indent="0" algn="just">
              <a:buNone/>
            </a:pPr>
            <a:r>
              <a:rPr lang="en-US" sz="1400" b="1" i="1" dirty="0" smtClean="0">
                <a:solidFill>
                  <a:srgbClr val="00B0F0"/>
                </a:solidFill>
              </a:rPr>
              <a:t>“The work placement focuses on my research and has provided an amazing opportunity to actually do some field work in Portugal, supported by my wonderful mentor….the </a:t>
            </a:r>
            <a:r>
              <a:rPr lang="en-US" sz="1400" b="1" i="1" dirty="0">
                <a:solidFill>
                  <a:srgbClr val="00B0F0"/>
                </a:solidFill>
              </a:rPr>
              <a:t>Erasmus experience is not just about the work – it’s also about getting to know </a:t>
            </a:r>
            <a:r>
              <a:rPr lang="en-US" sz="1400" b="1" i="1" dirty="0">
                <a:solidFill>
                  <a:srgbClr val="0070C0"/>
                </a:solidFill>
              </a:rPr>
              <a:t>a country, its culture, its people</a:t>
            </a:r>
            <a:r>
              <a:rPr lang="en-US" sz="1400" b="1" i="1" dirty="0" smtClean="0">
                <a:solidFill>
                  <a:srgbClr val="00B0F0"/>
                </a:solidFill>
              </a:rPr>
              <a:t>.”</a:t>
            </a:r>
            <a:endParaRPr lang="en-US" sz="1400" b="1" i="1" dirty="0" smtClean="0">
              <a:solidFill>
                <a:prstClr val="black"/>
              </a:solidFill>
            </a:endParaRPr>
          </a:p>
          <a:p>
            <a:pPr marL="0" lvl="1" indent="0">
              <a:buNone/>
            </a:pPr>
            <a:r>
              <a:rPr lang="en-US" sz="1600" dirty="0" smtClean="0">
                <a:solidFill>
                  <a:prstClr val="black"/>
                </a:solidFill>
              </a:rPr>
              <a:t>						-</a:t>
            </a:r>
            <a:r>
              <a:rPr lang="en-US" sz="1200" dirty="0">
                <a:solidFill>
                  <a:prstClr val="black"/>
                </a:solidFill>
              </a:rPr>
              <a:t>Patricia Jenkins – </a:t>
            </a:r>
            <a:r>
              <a:rPr lang="en-US" sz="1150" b="1" dirty="0">
                <a:solidFill>
                  <a:prstClr val="black"/>
                </a:solidFill>
              </a:rPr>
              <a:t>PhD, School of Media and Performing </a:t>
            </a:r>
            <a:r>
              <a:rPr lang="en-US" sz="1150" b="1" dirty="0" smtClean="0">
                <a:solidFill>
                  <a:prstClr val="black"/>
                </a:solidFill>
              </a:rPr>
              <a:t>Arts, </a:t>
            </a:r>
            <a:r>
              <a:rPr lang="en-US" sz="1200" dirty="0" smtClean="0">
                <a:solidFill>
                  <a:prstClr val="black"/>
                </a:solidFill>
              </a:rPr>
              <a:t>2014/15 </a:t>
            </a:r>
            <a:r>
              <a:rPr lang="en-US" sz="1200" dirty="0">
                <a:solidFill>
                  <a:prstClr val="black"/>
                </a:solidFill>
              </a:rPr>
              <a:t>Erasmus </a:t>
            </a:r>
            <a:r>
              <a:rPr lang="en-US" sz="1200" dirty="0" smtClean="0">
                <a:solidFill>
                  <a:prstClr val="black"/>
                </a:solidFill>
              </a:rPr>
              <a:t/>
            </a:r>
            <a:br>
              <a:rPr lang="en-US" sz="1200" dirty="0" smtClean="0">
                <a:solidFill>
                  <a:prstClr val="black"/>
                </a:solidFill>
              </a:rPr>
            </a:br>
            <a:r>
              <a:rPr lang="en-US" sz="1200" dirty="0" smtClean="0">
                <a:solidFill>
                  <a:prstClr val="black"/>
                </a:solidFill>
              </a:rPr>
              <a:t> 						                               doctoral placement</a:t>
            </a:r>
            <a:r>
              <a:rPr lang="en-US" sz="1200" dirty="0">
                <a:solidFill>
                  <a:prstClr val="black"/>
                </a:solidFill>
              </a:rPr>
              <a:t>, </a:t>
            </a:r>
            <a:r>
              <a:rPr lang="en-US" sz="1200" dirty="0" err="1" smtClean="0">
                <a:solidFill>
                  <a:prstClr val="black"/>
                </a:solidFill>
              </a:rPr>
              <a:t>Instituto</a:t>
            </a:r>
            <a:r>
              <a:rPr lang="en-US" sz="1200" dirty="0" smtClean="0">
                <a:solidFill>
                  <a:prstClr val="black"/>
                </a:solidFill>
              </a:rPr>
              <a:t> </a:t>
            </a:r>
            <a:r>
              <a:rPr lang="en-GB" sz="1200" dirty="0" err="1"/>
              <a:t>Polytécnico</a:t>
            </a:r>
            <a:r>
              <a:rPr lang="en-GB" sz="1200" dirty="0"/>
              <a:t> de </a:t>
            </a:r>
            <a:r>
              <a:rPr lang="en-GB" sz="1200" dirty="0" err="1"/>
              <a:t>Leiria</a:t>
            </a:r>
            <a:r>
              <a:rPr lang="en-GB" sz="1200" dirty="0"/>
              <a:t> (IPL), Portugal</a:t>
            </a:r>
            <a:endParaRPr lang="en-US" sz="1200" dirty="0">
              <a:solidFill>
                <a:prstClr val="black"/>
              </a:solidFill>
            </a:endParaRPr>
          </a:p>
          <a:p>
            <a:pPr marL="0" lvl="0" indent="0" algn="just">
              <a:buNone/>
            </a:pPr>
            <a:endParaRPr lang="en-GB" sz="1400" dirty="0" smtClean="0">
              <a:solidFill>
                <a:prstClr val="black"/>
              </a:solidFill>
            </a:endParaRPr>
          </a:p>
          <a:p>
            <a:pPr marL="0" lvl="0" indent="0" algn="just">
              <a:buNone/>
            </a:pPr>
            <a:endParaRPr lang="en-GB" sz="1400" dirty="0">
              <a:solidFill>
                <a:prstClr val="black"/>
              </a:solidFill>
            </a:endParaRPr>
          </a:p>
          <a:p>
            <a:pPr marL="0" lvl="0" indent="0" algn="just">
              <a:buNone/>
            </a:pPr>
            <a:endParaRPr lang="en-GB" sz="1400" dirty="0" smtClean="0">
              <a:solidFill>
                <a:prstClr val="black"/>
              </a:solidFill>
            </a:endParaRPr>
          </a:p>
          <a:p>
            <a:pPr marL="0" lvl="0" indent="0" algn="just">
              <a:buNone/>
            </a:pPr>
            <a:endParaRPr lang="en-GB" sz="1400" dirty="0">
              <a:solidFill>
                <a:prstClr val="black"/>
              </a:solidFill>
            </a:endParaRPr>
          </a:p>
          <a:p>
            <a:pPr marL="0" lvl="0" indent="0" algn="just">
              <a:buNone/>
            </a:pPr>
            <a:endParaRPr lang="en-GB" sz="1400" dirty="0" smtClean="0">
              <a:solidFill>
                <a:prstClr val="black"/>
              </a:solidFill>
            </a:endParaRPr>
          </a:p>
          <a:p>
            <a:pPr marL="0" lvl="0" indent="0" algn="just">
              <a:buNone/>
            </a:pPr>
            <a:endParaRPr lang="en-GB" sz="1400" dirty="0">
              <a:solidFill>
                <a:prstClr val="black"/>
              </a:solidFill>
            </a:endParaRPr>
          </a:p>
          <a:p>
            <a:pPr marL="0" lvl="0" indent="0" algn="just">
              <a:buNone/>
            </a:pPr>
            <a:endParaRPr lang="en-GB" sz="1400" dirty="0" smtClean="0">
              <a:solidFill>
                <a:prstClr val="black"/>
              </a:solidFill>
            </a:endParaRPr>
          </a:p>
          <a:p>
            <a:pPr marL="0" lvl="0" indent="0" algn="just">
              <a:buNone/>
            </a:pPr>
            <a:endParaRPr lang="en-GB" sz="1400" dirty="0">
              <a:solidFill>
                <a:prstClr val="black"/>
              </a:solidFill>
            </a:endParaRPr>
          </a:p>
          <a:p>
            <a:pPr marL="0" lvl="0" indent="0" algn="just">
              <a:buNone/>
            </a:pPr>
            <a:endParaRPr lang="en-GB" sz="1400" dirty="0" smtClean="0">
              <a:solidFill>
                <a:prstClr val="black"/>
              </a:solidFill>
            </a:endParaRPr>
          </a:p>
          <a:p>
            <a:pPr marL="0" lvl="0" indent="0" algn="just">
              <a:buNone/>
            </a:pPr>
            <a:endParaRPr lang="en-GB" sz="1400" dirty="0">
              <a:solidFill>
                <a:prstClr val="black"/>
              </a:solidFill>
            </a:endParaRPr>
          </a:p>
          <a:p>
            <a:pPr marL="0" lvl="0" indent="0" algn="just">
              <a:buNone/>
            </a:pPr>
            <a:endParaRPr lang="en-GB" sz="1400" dirty="0">
              <a:solidFill>
                <a:prstClr val="black"/>
              </a:solidFill>
            </a:endParaRPr>
          </a:p>
          <a:p>
            <a:pPr marL="0" lvl="0" indent="0" algn="just">
              <a:buNone/>
            </a:pPr>
            <a:r>
              <a:rPr lang="en-GB" sz="1400" b="1" i="1" dirty="0" smtClean="0">
                <a:solidFill>
                  <a:srgbClr val="00B0F0"/>
                </a:solidFill>
              </a:rPr>
              <a:t>“The </a:t>
            </a:r>
            <a:r>
              <a:rPr lang="en-GB" sz="1400" b="1" i="1" dirty="0">
                <a:solidFill>
                  <a:srgbClr val="00B0F0"/>
                </a:solidFill>
              </a:rPr>
              <a:t>natural, cultural, and historical heritage of this tiny nation located in the middle of the Mediterranean, whose language represents the missing link between my own Sicilian linguistic heritage and Arabic, definitely exceeded my expectations. I finalised my MA Translation dissertation, enjoying the rich collection of linguistic textbooks the library at the University of Malta has to offer, and the glorious weather too!  </a:t>
            </a:r>
            <a:r>
              <a:rPr lang="en-GB" sz="1400" b="1" i="1" dirty="0" smtClean="0">
                <a:solidFill>
                  <a:srgbClr val="00B0F0"/>
                </a:solidFill>
              </a:rPr>
              <a:t>An </a:t>
            </a:r>
            <a:r>
              <a:rPr lang="en-GB" sz="1400" b="1" i="1" dirty="0">
                <a:solidFill>
                  <a:srgbClr val="00B0F0"/>
                </a:solidFill>
              </a:rPr>
              <a:t>experience I would suggest to anyone.</a:t>
            </a:r>
            <a:r>
              <a:rPr lang="en-GB" sz="1400" b="1" dirty="0">
                <a:solidFill>
                  <a:srgbClr val="00B0F0"/>
                </a:solidFill>
              </a:rPr>
              <a:t> </a:t>
            </a:r>
          </a:p>
          <a:p>
            <a:pPr marL="0" lvl="0" indent="0" algn="just">
              <a:buNone/>
            </a:pPr>
            <a:r>
              <a:rPr lang="en-GB" sz="1200" dirty="0">
                <a:solidFill>
                  <a:prstClr val="black"/>
                </a:solidFill>
              </a:rPr>
              <a:t>- Andrea Musumeci, </a:t>
            </a:r>
            <a:r>
              <a:rPr lang="en-GB" sz="1200" b="1" dirty="0">
                <a:solidFill>
                  <a:prstClr val="black"/>
                </a:solidFill>
              </a:rPr>
              <a:t>MA Translation, University of </a:t>
            </a:r>
            <a:r>
              <a:rPr lang="en-GB" sz="1200" b="1" dirty="0" smtClean="0">
                <a:solidFill>
                  <a:prstClr val="black"/>
                </a:solidFill>
              </a:rPr>
              <a:t>Malta</a:t>
            </a:r>
            <a:endParaRPr lang="en-GB" sz="1200" b="1" dirty="0">
              <a:solidFill>
                <a:prstClr val="black"/>
              </a:solidFill>
            </a:endParaRPr>
          </a:p>
        </p:txBody>
      </p:sp>
      <p:pic>
        <p:nvPicPr>
          <p:cNvPr id="1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35127" y="2996952"/>
            <a:ext cx="2392857" cy="201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8646" y="2132856"/>
            <a:ext cx="2130518" cy="187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MG_2537.JPG"/>
          <p:cNvPicPr/>
          <p:nvPr/>
        </p:nvPicPr>
        <p:blipFill>
          <a:blip r:embed="rId4"/>
          <a:stretch>
            <a:fillRect/>
          </a:stretch>
        </p:blipFill>
        <p:spPr>
          <a:xfrm>
            <a:off x="4211960" y="2708920"/>
            <a:ext cx="3456384" cy="2503036"/>
          </a:xfrm>
          <a:prstGeom prst="rect">
            <a:avLst/>
          </a:prstGeom>
        </p:spPr>
      </p:pic>
    </p:spTree>
    <p:extLst>
      <p:ext uri="{BB962C8B-B14F-4D97-AF65-F5344CB8AC3E}">
        <p14:creationId xmlns:p14="http://schemas.microsoft.com/office/powerpoint/2010/main" val="26019234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99894"/>
            <a:ext cx="7405836" cy="487362"/>
          </a:xfrm>
        </p:spPr>
        <p:txBody>
          <a:bodyPr/>
          <a:lstStyle/>
          <a:p>
            <a:pPr eaLnBrk="1" hangingPunct="1"/>
            <a:r>
              <a:rPr lang="en-US" dirty="0">
                <a:solidFill>
                  <a:srgbClr val="FF0000"/>
                </a:solidFill>
                <a:hlinkClick r:id="rId2"/>
              </a:rPr>
              <a:t>Student Exchange Mentoring Programme</a:t>
            </a:r>
            <a:endParaRPr lang="en-US" dirty="0">
              <a:solidFill>
                <a:srgbClr val="FF0000"/>
              </a:solidFill>
            </a:endParaRPr>
          </a:p>
        </p:txBody>
      </p:sp>
      <p:sp>
        <p:nvSpPr>
          <p:cNvPr id="22532" name="Title 6"/>
          <p:cNvSpPr txBox="1">
            <a:spLocks/>
          </p:cNvSpPr>
          <p:nvPr/>
        </p:nvSpPr>
        <p:spPr bwMode="auto">
          <a:xfrm>
            <a:off x="188213" y="609599"/>
            <a:ext cx="6781800" cy="487363"/>
          </a:xfrm>
          <a:prstGeom prst="rect">
            <a:avLst/>
          </a:prstGeom>
          <a:noFill/>
          <a:ln w="9525">
            <a:noFill/>
            <a:miter lim="800000"/>
            <a:headEnd/>
            <a:tailEnd/>
          </a:ln>
        </p:spPr>
        <p:txBody>
          <a:bodyPr/>
          <a:lstStyle/>
          <a:p>
            <a:endParaRPr lang="en-US" sz="2400" dirty="0">
              <a:solidFill>
                <a:srgbClr val="6E6E6E"/>
              </a:solidFill>
              <a:cs typeface="Arial" charset="0"/>
            </a:endParaRPr>
          </a:p>
        </p:txBody>
      </p:sp>
      <p:sp>
        <p:nvSpPr>
          <p:cNvPr id="2" name="Content Placeholder 1"/>
          <p:cNvSpPr>
            <a:spLocks noGrp="1"/>
          </p:cNvSpPr>
          <p:nvPr>
            <p:ph sz="half" idx="1"/>
          </p:nvPr>
        </p:nvSpPr>
        <p:spPr>
          <a:xfrm>
            <a:off x="334968" y="1096962"/>
            <a:ext cx="4525064" cy="1467942"/>
          </a:xfrm>
        </p:spPr>
        <p:txBody>
          <a:bodyPr/>
          <a:lstStyle/>
          <a:p>
            <a:pPr marL="0" indent="0" algn="just">
              <a:buNone/>
            </a:pPr>
            <a:r>
              <a:rPr lang="en-US" sz="1400" dirty="0" smtClean="0"/>
              <a:t>Middlesex University has launched an exciting opportunity for students who are involved in Exchange Study </a:t>
            </a:r>
            <a:r>
              <a:rPr lang="en-US" sz="1400" dirty="0" err="1" smtClean="0"/>
              <a:t>Programmes</a:t>
            </a:r>
            <a:r>
              <a:rPr lang="en-US" sz="1400" dirty="0" smtClean="0"/>
              <a:t>. The </a:t>
            </a:r>
            <a:r>
              <a:rPr lang="en-US" sz="1400" dirty="0"/>
              <a:t>Mentoring Scheme </a:t>
            </a:r>
            <a:r>
              <a:rPr lang="en-US" sz="1400" dirty="0" smtClean="0"/>
              <a:t>provides </a:t>
            </a:r>
            <a:r>
              <a:rPr lang="en-US" sz="1400" dirty="0"/>
              <a:t>support to Middlesex inbound and outbound exchange students during their transition to the new country and whilst studying at the partner </a:t>
            </a:r>
            <a:r>
              <a:rPr lang="en-US" sz="1400" dirty="0" smtClean="0"/>
              <a:t>university or working in an enterprise or </a:t>
            </a:r>
            <a:r>
              <a:rPr lang="en-US" sz="1400" dirty="0" err="1" smtClean="0"/>
              <a:t>organisation</a:t>
            </a:r>
            <a:r>
              <a:rPr lang="en-US" sz="1400" dirty="0" smtClean="0"/>
              <a:t>. </a:t>
            </a:r>
            <a:r>
              <a:rPr lang="en-US" sz="1400" dirty="0"/>
              <a:t>Within this scheme, trained returned and incoming exchange students (Mentors) provide assistance and support to students who are preparing for their exchange study (Mentees). </a:t>
            </a:r>
            <a:endParaRPr lang="en-US" sz="1400" dirty="0" smtClean="0"/>
          </a:p>
          <a:p>
            <a:pPr marL="0" indent="0" algn="just">
              <a:buNone/>
            </a:pPr>
            <a:endParaRPr lang="en-US" sz="1400" dirty="0" smtClean="0"/>
          </a:p>
          <a:p>
            <a:pPr marL="0" indent="0">
              <a:buNone/>
            </a:pPr>
            <a:r>
              <a:rPr lang="en-US" sz="1400" b="1" dirty="0" smtClean="0"/>
              <a:t>Mentors</a:t>
            </a:r>
            <a:r>
              <a:rPr lang="en-US" sz="1400" b="1" dirty="0"/>
              <a:t> </a:t>
            </a:r>
            <a:r>
              <a:rPr lang="en-US" sz="1400" dirty="0"/>
              <a:t>develop key skills which contribute to their employability. This is an opportunity to list practical experience in their CVs, and to create a talking point for future job interviews or applying for further study at international universities.</a:t>
            </a:r>
          </a:p>
          <a:p>
            <a:pPr marL="0" indent="0">
              <a:buNone/>
            </a:pPr>
            <a:endParaRPr lang="en-US" sz="1400" b="1" dirty="0" smtClean="0"/>
          </a:p>
          <a:p>
            <a:pPr marL="0" indent="0">
              <a:buNone/>
            </a:pPr>
            <a:r>
              <a:rPr lang="en-US" sz="1400" b="1" dirty="0" smtClean="0"/>
              <a:t>Mentees</a:t>
            </a:r>
            <a:r>
              <a:rPr lang="en-US" sz="1400" dirty="0"/>
              <a:t> have the exceptional opportunity to receive guidance, encourage, support and inspiration from Mentors who match on their profile. They receive practical advice on issues such as time management, </a:t>
            </a:r>
            <a:r>
              <a:rPr lang="en-US" sz="1400" dirty="0" smtClean="0"/>
              <a:t>organizational </a:t>
            </a:r>
            <a:r>
              <a:rPr lang="en-US" sz="1400" dirty="0"/>
              <a:t>ability, academic support and general assistance to prepare them towards their </a:t>
            </a:r>
            <a:r>
              <a:rPr lang="en-US" sz="1400" dirty="0" smtClean="0"/>
              <a:t>work placement/internship.</a:t>
            </a:r>
            <a:endParaRPr lang="en-GB" sz="14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pPr marL="0" indent="0">
              <a:buNone/>
            </a:pPr>
            <a:endParaRPr lang="en-GB" sz="2000" dirty="0" smtClean="0"/>
          </a:p>
          <a:p>
            <a:endParaRPr lang="en-GB" sz="2000" dirty="0"/>
          </a:p>
          <a:p>
            <a:endParaRPr lang="en-GB" sz="2000" dirty="0" smtClean="0"/>
          </a:p>
          <a:p>
            <a:endParaRPr lang="en-GB" sz="2000" dirty="0" smtClean="0"/>
          </a:p>
          <a:p>
            <a:endParaRPr lang="en-GB" sz="2000" dirty="0" smtClean="0"/>
          </a:p>
          <a:p>
            <a:pPr marL="0" indent="0">
              <a:buNone/>
            </a:pPr>
            <a:endParaRPr lang="en-GB" sz="2000" u="sng" dirty="0" smtClean="0">
              <a:solidFill>
                <a:srgbClr val="00B0F0"/>
              </a:solidFill>
            </a:endParaRPr>
          </a:p>
        </p:txBody>
      </p:sp>
      <p:pic>
        <p:nvPicPr>
          <p:cNvPr id="3" name="Picture 2"/>
          <p:cNvPicPr>
            <a:picLocks noChangeAspect="1"/>
          </p:cNvPicPr>
          <p:nvPr/>
        </p:nvPicPr>
        <p:blipFill>
          <a:blip r:embed="rId3"/>
          <a:stretch>
            <a:fillRect/>
          </a:stretch>
        </p:blipFill>
        <p:spPr>
          <a:xfrm>
            <a:off x="5351202" y="1406667"/>
            <a:ext cx="3237621" cy="2088232"/>
          </a:xfrm>
          <a:prstGeom prst="rect">
            <a:avLst/>
          </a:prstGeom>
        </p:spPr>
      </p:pic>
    </p:spTree>
    <p:extLst>
      <p:ext uri="{BB962C8B-B14F-4D97-AF65-F5344CB8AC3E}">
        <p14:creationId xmlns:p14="http://schemas.microsoft.com/office/powerpoint/2010/main" val="1807696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323528" y="116632"/>
            <a:ext cx="5524500" cy="715962"/>
          </a:xfrm>
        </p:spPr>
        <p:txBody>
          <a:bodyPr/>
          <a:lstStyle/>
          <a:p>
            <a:r>
              <a:rPr lang="en-GB" dirty="0">
                <a:solidFill>
                  <a:srgbClr val="FF0000"/>
                </a:solidFill>
              </a:rPr>
              <a:t>Student Exchanges Team</a:t>
            </a:r>
          </a:p>
        </p:txBody>
      </p:sp>
      <p:sp>
        <p:nvSpPr>
          <p:cNvPr id="24579" name="Text Placeholder 6"/>
          <p:cNvSpPr>
            <a:spLocks noGrp="1"/>
          </p:cNvSpPr>
          <p:nvPr>
            <p:ph type="body" sz="quarter" idx="13"/>
          </p:nvPr>
        </p:nvSpPr>
        <p:spPr>
          <a:xfrm>
            <a:off x="323528" y="692696"/>
            <a:ext cx="8496944" cy="5832648"/>
          </a:xfrm>
        </p:spPr>
        <p:txBody>
          <a:bodyPr>
            <a:normAutofit lnSpcReduction="10000"/>
          </a:bodyPr>
          <a:lstStyle/>
          <a:p>
            <a:pPr algn="ctr">
              <a:spcBef>
                <a:spcPts val="0"/>
              </a:spcBef>
            </a:pPr>
            <a:endParaRPr lang="en-GB" sz="2000" dirty="0" smtClean="0">
              <a:latin typeface="Arial" pitchFamily="34" charset="0"/>
              <a:ea typeface="ＭＳ Ｐゴシック" pitchFamily="-108" charset="-128"/>
              <a:cs typeface="Arial" pitchFamily="34" charset="0"/>
            </a:endParaRPr>
          </a:p>
          <a:p>
            <a:pPr algn="ctr">
              <a:spcBef>
                <a:spcPts val="0"/>
              </a:spcBef>
            </a:pPr>
            <a:r>
              <a:rPr lang="en-GB" sz="2000" dirty="0" smtClean="0">
                <a:latin typeface="Arial" pitchFamily="34" charset="0"/>
                <a:ea typeface="ＭＳ Ｐゴシック" pitchFamily="-108" charset="-128"/>
                <a:cs typeface="Arial" pitchFamily="34" charset="0"/>
              </a:rPr>
              <a:t>Thank you for your attention!</a:t>
            </a:r>
          </a:p>
          <a:p>
            <a:pPr algn="ctr">
              <a:spcBef>
                <a:spcPts val="0"/>
              </a:spcBef>
            </a:pPr>
            <a:endParaRPr lang="en-GB" sz="1600" dirty="0" smtClean="0">
              <a:latin typeface="Arial" pitchFamily="34" charset="0"/>
              <a:ea typeface="ＭＳ Ｐゴシック" pitchFamily="-108" charset="-128"/>
              <a:cs typeface="Arial" pitchFamily="34" charset="0"/>
            </a:endParaRPr>
          </a:p>
          <a:p>
            <a:pPr algn="ctr">
              <a:spcBef>
                <a:spcPts val="0"/>
              </a:spcBef>
            </a:pPr>
            <a:r>
              <a:rPr lang="en-GB" sz="2000" dirty="0" smtClean="0">
                <a:latin typeface="Arial" pitchFamily="34" charset="0"/>
                <a:ea typeface="ＭＳ Ｐゴシック" pitchFamily="-108" charset="-128"/>
                <a:cs typeface="Arial" pitchFamily="34" charset="0"/>
              </a:rPr>
              <a:t>Any questions?</a:t>
            </a:r>
          </a:p>
          <a:p>
            <a:pPr marL="0" indent="0" defTabSz="273050">
              <a:lnSpc>
                <a:spcPct val="150000"/>
              </a:lnSpc>
              <a:spcBef>
                <a:spcPts val="0"/>
              </a:spcBef>
              <a:tabLst>
                <a:tab pos="0" algn="l"/>
              </a:tabLst>
            </a:pPr>
            <a:endParaRPr lang="en-GB" sz="1500" dirty="0" smtClean="0">
              <a:latin typeface="Arial" pitchFamily="34" charset="0"/>
              <a:ea typeface="ＭＳ Ｐゴシック" pitchFamily="-108" charset="-128"/>
              <a:cs typeface="Arial" pitchFamily="34" charset="0"/>
            </a:endParaRPr>
          </a:p>
          <a:p>
            <a:pPr marL="0" indent="0" defTabSz="273050">
              <a:lnSpc>
                <a:spcPct val="150000"/>
              </a:lnSpc>
              <a:spcBef>
                <a:spcPts val="0"/>
              </a:spcBef>
              <a:tabLst>
                <a:tab pos="0" algn="l"/>
              </a:tabLst>
            </a:pPr>
            <a:r>
              <a:rPr lang="en-GB" sz="1500" dirty="0">
                <a:latin typeface="Arial" pitchFamily="34" charset="0"/>
                <a:ea typeface="ＭＳ Ｐゴシック" pitchFamily="-108" charset="-128"/>
                <a:cs typeface="Arial" pitchFamily="34" charset="0"/>
              </a:rPr>
              <a:t>Website: </a:t>
            </a:r>
          </a:p>
          <a:p>
            <a:pPr marL="0" indent="0" defTabSz="273050">
              <a:lnSpc>
                <a:spcPct val="150000"/>
              </a:lnSpc>
              <a:spcBef>
                <a:spcPts val="0"/>
              </a:spcBef>
              <a:tabLst>
                <a:tab pos="0" algn="l"/>
              </a:tabLst>
            </a:pPr>
            <a:r>
              <a:rPr lang="en-GB" sz="1500" dirty="0">
                <a:latin typeface="Arial" pitchFamily="34" charset="0"/>
                <a:ea typeface="ＭＳ Ｐゴシック" pitchFamily="-108" charset="-128"/>
                <a:cs typeface="Arial" pitchFamily="34" charset="0"/>
                <a:hlinkClick r:id="rId2"/>
              </a:rPr>
              <a:t>http://unihub.mdx.ac.uk/your-study/student-exchange</a:t>
            </a:r>
            <a:endParaRPr lang="en-GB" sz="1500" dirty="0">
              <a:latin typeface="Arial" pitchFamily="34" charset="0"/>
              <a:ea typeface="ＭＳ Ｐゴシック" pitchFamily="-108" charset="-128"/>
              <a:cs typeface="Arial" pitchFamily="34" charset="0"/>
            </a:endParaRPr>
          </a:p>
          <a:p>
            <a:pPr marL="0" indent="0" defTabSz="273050">
              <a:lnSpc>
                <a:spcPct val="150000"/>
              </a:lnSpc>
              <a:spcBef>
                <a:spcPts val="0"/>
              </a:spcBef>
              <a:tabLst>
                <a:tab pos="0" algn="l"/>
              </a:tabLst>
            </a:pPr>
            <a:endParaRPr lang="en-GB" sz="1500" dirty="0" smtClean="0">
              <a:latin typeface="Arial" pitchFamily="34" charset="0"/>
              <a:ea typeface="ＭＳ Ｐゴシック" pitchFamily="-108" charset="-128"/>
              <a:cs typeface="Arial" pitchFamily="34" charset="0"/>
            </a:endParaRPr>
          </a:p>
          <a:p>
            <a:pPr marL="0" indent="0" defTabSz="273050">
              <a:lnSpc>
                <a:spcPct val="150000"/>
              </a:lnSpc>
              <a:spcBef>
                <a:spcPts val="0"/>
              </a:spcBef>
              <a:tabLst>
                <a:tab pos="0" algn="l"/>
              </a:tabLst>
            </a:pPr>
            <a:r>
              <a:rPr lang="en-GB" sz="1500" dirty="0" smtClean="0">
                <a:latin typeface="Arial" pitchFamily="34" charset="0"/>
                <a:ea typeface="ＭＳ Ｐゴシック" pitchFamily="-108" charset="-128"/>
                <a:cs typeface="Arial" pitchFamily="34" charset="0"/>
              </a:rPr>
              <a:t>Email </a:t>
            </a:r>
            <a:r>
              <a:rPr lang="en-GB" sz="1500" dirty="0">
                <a:latin typeface="Arial" pitchFamily="34" charset="0"/>
                <a:ea typeface="ＭＳ Ｐゴシック" pitchFamily="-108" charset="-128"/>
                <a:cs typeface="Arial" pitchFamily="34" charset="0"/>
              </a:rPr>
              <a:t>us: </a:t>
            </a:r>
            <a:endParaRPr lang="en-GB" sz="1500" dirty="0" smtClean="0">
              <a:latin typeface="Arial" pitchFamily="34" charset="0"/>
              <a:ea typeface="ＭＳ Ｐゴシック" pitchFamily="-108" charset="-128"/>
              <a:cs typeface="Arial" pitchFamily="34" charset="0"/>
            </a:endParaRPr>
          </a:p>
          <a:p>
            <a:pPr marL="0" indent="0" defTabSz="273050">
              <a:lnSpc>
                <a:spcPct val="150000"/>
              </a:lnSpc>
              <a:spcBef>
                <a:spcPts val="0"/>
              </a:spcBef>
              <a:tabLst>
                <a:tab pos="0" algn="l"/>
              </a:tabLst>
            </a:pPr>
            <a:r>
              <a:rPr lang="en-GB" sz="1300" dirty="0" smtClean="0">
                <a:latin typeface="Arial" pitchFamily="34" charset="0"/>
                <a:ea typeface="ＭＳ Ｐゴシック" pitchFamily="-108" charset="-128"/>
                <a:cs typeface="Arial" pitchFamily="34" charset="0"/>
                <a:hlinkClick r:id="rId3"/>
              </a:rPr>
              <a:t/>
            </a:r>
            <a:br>
              <a:rPr lang="en-GB" sz="1300" dirty="0" smtClean="0">
                <a:latin typeface="Arial" pitchFamily="34" charset="0"/>
                <a:ea typeface="ＭＳ Ｐゴシック" pitchFamily="-108" charset="-128"/>
                <a:cs typeface="Arial" pitchFamily="34" charset="0"/>
                <a:hlinkClick r:id="rId3"/>
              </a:rPr>
            </a:br>
            <a:r>
              <a:rPr lang="en-GB" sz="1300" dirty="0" smtClean="0">
                <a:latin typeface="Arial" pitchFamily="34" charset="0"/>
                <a:ea typeface="ＭＳ Ｐゴシック" pitchFamily="-108" charset="-128"/>
                <a:cs typeface="Arial" pitchFamily="34" charset="0"/>
                <a:hlinkClick r:id="rId3"/>
              </a:rPr>
              <a:t>erasmusworkplacements@mdx.ac.uk</a:t>
            </a:r>
            <a:endParaRPr lang="en-GB" sz="1300" dirty="0" smtClean="0">
              <a:latin typeface="Arial" pitchFamily="34" charset="0"/>
              <a:ea typeface="ＭＳ Ｐゴシック" pitchFamily="-108" charset="-128"/>
              <a:cs typeface="Arial" pitchFamily="34" charset="0"/>
            </a:endParaRPr>
          </a:p>
          <a:p>
            <a:pPr>
              <a:lnSpc>
                <a:spcPct val="150000"/>
              </a:lnSpc>
              <a:spcBef>
                <a:spcPts val="0"/>
              </a:spcBef>
            </a:pPr>
            <a:endParaRPr lang="en-US" sz="1500" dirty="0" smtClean="0"/>
          </a:p>
          <a:p>
            <a:pPr>
              <a:lnSpc>
                <a:spcPct val="150000"/>
              </a:lnSpc>
              <a:spcBef>
                <a:spcPts val="0"/>
              </a:spcBef>
            </a:pPr>
            <a:r>
              <a:rPr lang="en-US" sz="1500" dirty="0" smtClean="0"/>
              <a:t>Employability Team: </a:t>
            </a:r>
          </a:p>
          <a:p>
            <a:pPr>
              <a:lnSpc>
                <a:spcPct val="150000"/>
              </a:lnSpc>
              <a:spcBef>
                <a:spcPts val="0"/>
              </a:spcBef>
            </a:pPr>
            <a:r>
              <a:rPr lang="en-US" sz="1300" dirty="0" smtClean="0">
                <a:hlinkClick r:id="rId4"/>
              </a:rPr>
              <a:t>employability@mdx.ac.uk</a:t>
            </a:r>
            <a:endParaRPr lang="en-GB" sz="1300" dirty="0" smtClean="0">
              <a:latin typeface="Arial" pitchFamily="34" charset="0"/>
              <a:ea typeface="ＭＳ Ｐゴシック" pitchFamily="-108" charset="-128"/>
              <a:cs typeface="Arial" pitchFamily="34" charset="0"/>
            </a:endParaRPr>
          </a:p>
          <a:p>
            <a:pPr>
              <a:lnSpc>
                <a:spcPct val="150000"/>
              </a:lnSpc>
              <a:spcBef>
                <a:spcPts val="0"/>
              </a:spcBef>
            </a:pPr>
            <a:endParaRPr lang="en-GB" sz="1500" dirty="0" smtClean="0">
              <a:latin typeface="Arial" pitchFamily="34" charset="0"/>
              <a:ea typeface="ＭＳ Ｐゴシック" pitchFamily="-108" charset="-128"/>
              <a:cs typeface="Arial" pitchFamily="34" charset="0"/>
            </a:endParaRPr>
          </a:p>
          <a:p>
            <a:pPr>
              <a:lnSpc>
                <a:spcPct val="150000"/>
              </a:lnSpc>
              <a:spcBef>
                <a:spcPts val="0"/>
              </a:spcBef>
            </a:pPr>
            <a:r>
              <a:rPr lang="en-GB" sz="1500" dirty="0" smtClean="0">
                <a:latin typeface="Arial" pitchFamily="34" charset="0"/>
                <a:ea typeface="ＭＳ Ｐゴシック" pitchFamily="-108" charset="-128"/>
                <a:cs typeface="Arial" pitchFamily="34" charset="0"/>
              </a:rPr>
              <a:t>Phone</a:t>
            </a:r>
            <a:r>
              <a:rPr lang="en-GB" sz="1500" dirty="0">
                <a:latin typeface="Arial" pitchFamily="34" charset="0"/>
                <a:ea typeface="ＭＳ Ｐゴシック" pitchFamily="-108" charset="-128"/>
                <a:cs typeface="Arial" pitchFamily="34" charset="0"/>
              </a:rPr>
              <a:t>: </a:t>
            </a:r>
          </a:p>
          <a:p>
            <a:pPr>
              <a:lnSpc>
                <a:spcPct val="150000"/>
              </a:lnSpc>
              <a:spcBef>
                <a:spcPts val="0"/>
              </a:spcBef>
            </a:pPr>
            <a:r>
              <a:rPr lang="en-GB" sz="1500" dirty="0" smtClean="0">
                <a:latin typeface="Arial" pitchFamily="34" charset="0"/>
                <a:ea typeface="ＭＳ Ｐゴシック" pitchFamily="-108" charset="-128"/>
                <a:cs typeface="Arial" pitchFamily="34" charset="0"/>
              </a:rPr>
              <a:t>+</a:t>
            </a:r>
            <a:r>
              <a:rPr lang="en-GB" sz="1500" dirty="0">
                <a:latin typeface="Arial" pitchFamily="34" charset="0"/>
                <a:ea typeface="ＭＳ Ｐゴシック" pitchFamily="-108" charset="-128"/>
                <a:cs typeface="Arial" pitchFamily="34" charset="0"/>
              </a:rPr>
              <a:t>44 (0)20 8411 </a:t>
            </a:r>
            <a:r>
              <a:rPr lang="en-GB" sz="1500" dirty="0" smtClean="0">
                <a:latin typeface="Arial" pitchFamily="34" charset="0"/>
                <a:ea typeface="ＭＳ Ｐゴシック" pitchFamily="-108" charset="-128"/>
                <a:cs typeface="Arial" pitchFamily="34" charset="0"/>
              </a:rPr>
              <a:t>5579</a:t>
            </a:r>
            <a:endParaRPr lang="en-GB" sz="1500" dirty="0">
              <a:latin typeface="Arial" pitchFamily="34" charset="0"/>
              <a:ea typeface="ＭＳ Ｐゴシック" pitchFamily="-108" charset="-128"/>
              <a:cs typeface="Arial" pitchFamily="34" charset="0"/>
            </a:endParaRPr>
          </a:p>
          <a:p>
            <a:pPr marL="0" indent="0" defTabSz="273050">
              <a:lnSpc>
                <a:spcPct val="150000"/>
              </a:lnSpc>
              <a:spcBef>
                <a:spcPts val="0"/>
              </a:spcBef>
              <a:tabLst>
                <a:tab pos="0" algn="l"/>
              </a:tabLst>
            </a:pPr>
            <a:r>
              <a:rPr lang="en-GB" sz="1500" dirty="0" smtClean="0">
                <a:latin typeface="Arial" pitchFamily="34" charset="0"/>
                <a:ea typeface="ＭＳ Ｐゴシック" pitchFamily="-108" charset="-128"/>
                <a:cs typeface="Arial" pitchFamily="34" charset="0"/>
              </a:rPr>
              <a:t>	</a:t>
            </a:r>
            <a:endParaRPr lang="en-GB" sz="1500" dirty="0">
              <a:latin typeface="Arial" pitchFamily="34" charset="0"/>
              <a:ea typeface="ＭＳ Ｐゴシック" pitchFamily="-108" charset="-128"/>
              <a:cs typeface="Arial" pitchFamily="34" charset="0"/>
            </a:endParaRPr>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69184" y="3140968"/>
            <a:ext cx="5577102" cy="321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Z:\Shared\RFC225571 (INT Student Exchanges &amp; European Projects)\Europe &amp; International\Outgoing Exchanges\Promotion\Promo 14-15\Erasmus+ flag.jpg"/>
          <p:cNvPicPr>
            <a:picLocks noChangeAspect="1" noChangeArrowheads="1"/>
          </p:cNvPicPr>
          <p:nvPr/>
        </p:nvPicPr>
        <p:blipFill>
          <a:blip r:embed="rId6" cstate="print"/>
          <a:srcRect/>
          <a:stretch>
            <a:fillRect/>
          </a:stretch>
        </p:blipFill>
        <p:spPr bwMode="auto">
          <a:xfrm>
            <a:off x="7524328" y="1268760"/>
            <a:ext cx="1504535" cy="429696"/>
          </a:xfrm>
          <a:prstGeom prst="rect">
            <a:avLst/>
          </a:prstGeom>
          <a:noFill/>
        </p:spPr>
      </p:pic>
    </p:spTree>
    <p:extLst>
      <p:ext uri="{BB962C8B-B14F-4D97-AF65-F5344CB8AC3E}">
        <p14:creationId xmlns:p14="http://schemas.microsoft.com/office/powerpoint/2010/main" val="32977789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4076</TotalTime>
  <Words>730</Words>
  <Application>Microsoft Office PowerPoint</Application>
  <PresentationFormat>On-screen Show (4:3)</PresentationFormat>
  <Paragraphs>118</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Ｐゴシック</vt:lpstr>
      <vt:lpstr>SimSun</vt:lpstr>
      <vt:lpstr>Arial</vt:lpstr>
      <vt:lpstr>Arial</vt:lpstr>
      <vt:lpstr>Calibri</vt:lpstr>
      <vt:lpstr>Consolas</vt:lpstr>
      <vt:lpstr>Times New Roman</vt:lpstr>
      <vt:lpstr>Trebuchet MS</vt:lpstr>
      <vt:lpstr>Office Theme</vt:lpstr>
      <vt:lpstr>PowerPoint Presentation</vt:lpstr>
      <vt:lpstr>Erasmus-funded internships at Middlesex</vt:lpstr>
      <vt:lpstr>Funded Erasmus Work Placement</vt:lpstr>
      <vt:lpstr>Funded Erasmus Work Placement</vt:lpstr>
      <vt:lpstr>Erasmus+ documents for work placements</vt:lpstr>
      <vt:lpstr>What do MDX students say?</vt:lpstr>
      <vt:lpstr>What do MDX students say?</vt:lpstr>
      <vt:lpstr>Student Exchange Mentoring Programme</vt:lpstr>
      <vt:lpstr>Student Exchanges Team</vt:lpstr>
    </vt:vector>
  </TitlesOfParts>
  <Company>CDS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Support</dc:creator>
  <cp:lastModifiedBy>Nosheen Rachel-Naseem</cp:lastModifiedBy>
  <cp:revision>209</cp:revision>
  <cp:lastPrinted>2018-09-03T15:52:23Z</cp:lastPrinted>
  <dcterms:created xsi:type="dcterms:W3CDTF">2012-09-06T10:47:01Z</dcterms:created>
  <dcterms:modified xsi:type="dcterms:W3CDTF">2018-09-03T16:34:50Z</dcterms:modified>
</cp:coreProperties>
</file>